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xml" ContentType="application/vnd.openxmlformats-officedocument.presentationml.tags+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7.xml" ContentType="application/vnd.openxmlformats-officedocument.presentationml.tags+xml"/>
  <Override PartName="/ppt/notesSlides/notesSlide102.xml" ContentType="application/vnd.openxmlformats-officedocument.presentationml.notesSlide+xml"/>
  <Override PartName="/ppt/tags/tag8.xml" ContentType="application/vnd.openxmlformats-officedocument.presentationml.tags+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4"/>
  </p:sldMasterIdLst>
  <p:notesMasterIdLst>
    <p:notesMasterId r:id="rId184"/>
  </p:notesMasterIdLst>
  <p:handoutMasterIdLst>
    <p:handoutMasterId r:id="rId185"/>
  </p:handoutMasterIdLst>
  <p:sldIdLst>
    <p:sldId id="563" r:id="rId5"/>
    <p:sldId id="307" r:id="rId6"/>
    <p:sldId id="606" r:id="rId7"/>
    <p:sldId id="562" r:id="rId8"/>
    <p:sldId id="564" r:id="rId9"/>
    <p:sldId id="502" r:id="rId10"/>
    <p:sldId id="276" r:id="rId11"/>
    <p:sldId id="702" r:id="rId12"/>
    <p:sldId id="277" r:id="rId13"/>
    <p:sldId id="703" r:id="rId14"/>
    <p:sldId id="565" r:id="rId15"/>
    <p:sldId id="279" r:id="rId16"/>
    <p:sldId id="280" r:id="rId17"/>
    <p:sldId id="281" r:id="rId18"/>
    <p:sldId id="282" r:id="rId19"/>
    <p:sldId id="283" r:id="rId20"/>
    <p:sldId id="269" r:id="rId21"/>
    <p:sldId id="270" r:id="rId22"/>
    <p:sldId id="271" r:id="rId23"/>
    <p:sldId id="503" r:id="rId24"/>
    <p:sldId id="462" r:id="rId25"/>
    <p:sldId id="463" r:id="rId26"/>
    <p:sldId id="605" r:id="rId27"/>
    <p:sldId id="464" r:id="rId28"/>
    <p:sldId id="504" r:id="rId29"/>
    <p:sldId id="581" r:id="rId30"/>
    <p:sldId id="553" r:id="rId31"/>
    <p:sldId id="303" r:id="rId32"/>
    <p:sldId id="704" r:id="rId33"/>
    <p:sldId id="304" r:id="rId34"/>
    <p:sldId id="706" r:id="rId35"/>
    <p:sldId id="566" r:id="rId36"/>
    <p:sldId id="498" r:id="rId37"/>
    <p:sldId id="465" r:id="rId38"/>
    <p:sldId id="552" r:id="rId39"/>
    <p:sldId id="505" r:id="rId40"/>
    <p:sldId id="508" r:id="rId41"/>
    <p:sldId id="567" r:id="rId42"/>
    <p:sldId id="499" r:id="rId43"/>
    <p:sldId id="466" r:id="rId44"/>
    <p:sldId id="592" r:id="rId45"/>
    <p:sldId id="624" r:id="rId46"/>
    <p:sldId id="507" r:id="rId47"/>
    <p:sldId id="568" r:id="rId48"/>
    <p:sldId id="413" r:id="rId49"/>
    <p:sldId id="585" r:id="rId50"/>
    <p:sldId id="586" r:id="rId51"/>
    <p:sldId id="626" r:id="rId52"/>
    <p:sldId id="509" r:id="rId53"/>
    <p:sldId id="559" r:id="rId54"/>
    <p:sldId id="593" r:id="rId55"/>
    <p:sldId id="511" r:id="rId56"/>
    <p:sldId id="569" r:id="rId57"/>
    <p:sldId id="588" r:id="rId58"/>
    <p:sldId id="589" r:id="rId59"/>
    <p:sldId id="590" r:id="rId60"/>
    <p:sldId id="512" r:id="rId61"/>
    <p:sldId id="513" r:id="rId62"/>
    <p:sldId id="514" r:id="rId63"/>
    <p:sldId id="677" r:id="rId64"/>
    <p:sldId id="681" r:id="rId65"/>
    <p:sldId id="515" r:id="rId66"/>
    <p:sldId id="678" r:id="rId67"/>
    <p:sldId id="516" r:id="rId68"/>
    <p:sldId id="679" r:id="rId69"/>
    <p:sldId id="680" r:id="rId70"/>
    <p:sldId id="518" r:id="rId71"/>
    <p:sldId id="694" r:id="rId72"/>
    <p:sldId id="571" r:id="rId73"/>
    <p:sldId id="347" r:id="rId74"/>
    <p:sldId id="696" r:id="rId75"/>
    <p:sldId id="349" r:id="rId76"/>
    <p:sldId id="707" r:id="rId77"/>
    <p:sldId id="697" r:id="rId78"/>
    <p:sldId id="350" r:id="rId79"/>
    <p:sldId id="698" r:id="rId80"/>
    <p:sldId id="519" r:id="rId81"/>
    <p:sldId id="471" r:id="rId82"/>
    <p:sldId id="560" r:id="rId83"/>
    <p:sldId id="595" r:id="rId84"/>
    <p:sldId id="521" r:id="rId85"/>
    <p:sldId id="572" r:id="rId86"/>
    <p:sldId id="682" r:id="rId87"/>
    <p:sldId id="522" r:id="rId88"/>
    <p:sldId id="472" r:id="rId89"/>
    <p:sldId id="523" r:id="rId90"/>
    <p:sldId id="524" r:id="rId91"/>
    <p:sldId id="573" r:id="rId92"/>
    <p:sldId id="525" r:id="rId93"/>
    <p:sldId id="473" r:id="rId94"/>
    <p:sldId id="596" r:id="rId95"/>
    <p:sldId id="527" r:id="rId96"/>
    <p:sldId id="574" r:id="rId97"/>
    <p:sldId id="528" r:id="rId98"/>
    <p:sldId id="474" r:id="rId99"/>
    <p:sldId id="597" r:id="rId100"/>
    <p:sldId id="530" r:id="rId101"/>
    <p:sldId id="643" r:id="rId102"/>
    <p:sldId id="692" r:id="rId103"/>
    <p:sldId id="644" r:id="rId104"/>
    <p:sldId id="645" r:id="rId105"/>
    <p:sldId id="646" r:id="rId106"/>
    <p:sldId id="647" r:id="rId107"/>
    <p:sldId id="649" r:id="rId108"/>
    <p:sldId id="683" r:id="rId109"/>
    <p:sldId id="684" r:id="rId110"/>
    <p:sldId id="685" r:id="rId111"/>
    <p:sldId id="686" r:id="rId112"/>
    <p:sldId id="687" r:id="rId113"/>
    <p:sldId id="650" r:id="rId114"/>
    <p:sldId id="651" r:id="rId115"/>
    <p:sldId id="652" r:id="rId116"/>
    <p:sldId id="653" r:id="rId117"/>
    <p:sldId id="654" r:id="rId118"/>
    <p:sldId id="695" r:id="rId119"/>
    <p:sldId id="711" r:id="rId120"/>
    <p:sldId id="712" r:id="rId121"/>
    <p:sldId id="713" r:id="rId122"/>
    <p:sldId id="714" r:id="rId123"/>
    <p:sldId id="708" r:id="rId124"/>
    <p:sldId id="709" r:id="rId125"/>
    <p:sldId id="656" r:id="rId126"/>
    <p:sldId id="657" r:id="rId127"/>
    <p:sldId id="658" r:id="rId128"/>
    <p:sldId id="659" r:id="rId129"/>
    <p:sldId id="690" r:id="rId130"/>
    <p:sldId id="660" r:id="rId131"/>
    <p:sldId id="661" r:id="rId132"/>
    <p:sldId id="663" r:id="rId133"/>
    <p:sldId id="664" r:id="rId134"/>
    <p:sldId id="665" r:id="rId135"/>
    <p:sldId id="666" r:id="rId136"/>
    <p:sldId id="688" r:id="rId137"/>
    <p:sldId id="689" r:id="rId138"/>
    <p:sldId id="667" r:id="rId139"/>
    <p:sldId id="668" r:id="rId140"/>
    <p:sldId id="401" r:id="rId141"/>
    <p:sldId id="699" r:id="rId142"/>
    <p:sldId id="402" r:id="rId143"/>
    <p:sldId id="715" r:id="rId144"/>
    <p:sldId id="403" r:id="rId145"/>
    <p:sldId id="716" r:id="rId146"/>
    <p:sldId id="404" r:id="rId147"/>
    <p:sldId id="405" r:id="rId148"/>
    <p:sldId id="406" r:id="rId149"/>
    <p:sldId id="717" r:id="rId150"/>
    <p:sldId id="407" r:id="rId151"/>
    <p:sldId id="718" r:id="rId152"/>
    <p:sldId id="627" r:id="rId153"/>
    <p:sldId id="628" r:id="rId154"/>
    <p:sldId id="629" r:id="rId155"/>
    <p:sldId id="630" r:id="rId156"/>
    <p:sldId id="631" r:id="rId157"/>
    <p:sldId id="632" r:id="rId158"/>
    <p:sldId id="633" r:id="rId159"/>
    <p:sldId id="634" r:id="rId160"/>
    <p:sldId id="670" r:id="rId161"/>
    <p:sldId id="671" r:id="rId162"/>
    <p:sldId id="672" r:id="rId163"/>
    <p:sldId id="673" r:id="rId164"/>
    <p:sldId id="674" r:id="rId165"/>
    <p:sldId id="675" r:id="rId166"/>
    <p:sldId id="580" r:id="rId167"/>
    <p:sldId id="693" r:id="rId168"/>
    <p:sldId id="548" r:id="rId169"/>
    <p:sldId id="603" r:id="rId170"/>
    <p:sldId id="604" r:id="rId171"/>
    <p:sldId id="551" r:id="rId172"/>
    <p:sldId id="719" r:id="rId173"/>
    <p:sldId id="720" r:id="rId174"/>
    <p:sldId id="721" r:id="rId175"/>
    <p:sldId id="722" r:id="rId176"/>
    <p:sldId id="724" r:id="rId177"/>
    <p:sldId id="723" r:id="rId178"/>
    <p:sldId id="725" r:id="rId179"/>
    <p:sldId id="726" r:id="rId180"/>
    <p:sldId id="727" r:id="rId181"/>
    <p:sldId id="728" r:id="rId182"/>
    <p:sldId id="275" r:id="rId183"/>
  </p:sldIdLst>
  <p:sldSz cx="12192000" cy="6858000"/>
  <p:notesSz cx="6858000" cy="9144000"/>
  <p:custDataLst>
    <p:tags r:id="rId18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02BCD62-1B78-4AA9-AAE1-36B736AE2934}">
          <p14:sldIdLst>
            <p14:sldId id="563"/>
            <p14:sldId id="307"/>
            <p14:sldId id="606"/>
            <p14:sldId id="562"/>
            <p14:sldId id="564"/>
            <p14:sldId id="502"/>
            <p14:sldId id="276"/>
            <p14:sldId id="702"/>
            <p14:sldId id="277"/>
            <p14:sldId id="703"/>
          </p14:sldIdLst>
        </p14:section>
        <p14:section name="TC I | Lesson 01" id="{1D1408C8-A077-4BAE-B08C-08F67135EC56}">
          <p14:sldIdLst>
            <p14:sldId id="565"/>
            <p14:sldId id="279"/>
            <p14:sldId id="280"/>
            <p14:sldId id="281"/>
            <p14:sldId id="282"/>
            <p14:sldId id="283"/>
            <p14:sldId id="269"/>
            <p14:sldId id="270"/>
            <p14:sldId id="271"/>
            <p14:sldId id="503"/>
            <p14:sldId id="462"/>
            <p14:sldId id="463"/>
            <p14:sldId id="605"/>
            <p14:sldId id="464"/>
            <p14:sldId id="504"/>
            <p14:sldId id="581"/>
            <p14:sldId id="553"/>
            <p14:sldId id="303"/>
            <p14:sldId id="704"/>
            <p14:sldId id="304"/>
            <p14:sldId id="706"/>
          </p14:sldIdLst>
        </p14:section>
        <p14:section name="TC 1 | Lesson 02" id="{96E2FC03-B3C2-4B36-8F30-0FC32E59CBBF}">
          <p14:sldIdLst>
            <p14:sldId id="566"/>
            <p14:sldId id="498"/>
            <p14:sldId id="465"/>
            <p14:sldId id="552"/>
            <p14:sldId id="505"/>
            <p14:sldId id="508"/>
          </p14:sldIdLst>
        </p14:section>
        <p14:section name="TC 1 | Lesson 03" id="{0EA31137-F06F-4335-8E4D-CCDF3D42570E}">
          <p14:sldIdLst>
            <p14:sldId id="567"/>
            <p14:sldId id="499"/>
            <p14:sldId id="466"/>
            <p14:sldId id="592"/>
            <p14:sldId id="624"/>
            <p14:sldId id="507"/>
          </p14:sldIdLst>
        </p14:section>
        <p14:section name="TC1 | Lesson 04" id="{1D27E1A4-CDF2-434A-80C8-E637D996079D}">
          <p14:sldIdLst>
            <p14:sldId id="568"/>
            <p14:sldId id="413"/>
            <p14:sldId id="585"/>
            <p14:sldId id="586"/>
            <p14:sldId id="626"/>
            <p14:sldId id="509"/>
            <p14:sldId id="559"/>
            <p14:sldId id="593"/>
            <p14:sldId id="511"/>
          </p14:sldIdLst>
        </p14:section>
        <p14:section name="TC1 | Lesson 05" id="{8E5B545B-1444-416D-891E-10DB00E270D8}">
          <p14:sldIdLst>
            <p14:sldId id="569"/>
            <p14:sldId id="588"/>
            <p14:sldId id="589"/>
            <p14:sldId id="590"/>
            <p14:sldId id="512"/>
            <p14:sldId id="513"/>
            <p14:sldId id="514"/>
          </p14:sldIdLst>
        </p14:section>
        <p14:section name="TC 1 | Lesson 06" id="{D0D21676-661F-435E-A179-8FFE0CF54209}">
          <p14:sldIdLst>
            <p14:sldId id="677"/>
            <p14:sldId id="681"/>
            <p14:sldId id="515"/>
            <p14:sldId id="678"/>
            <p14:sldId id="516"/>
            <p14:sldId id="679"/>
            <p14:sldId id="680"/>
            <p14:sldId id="518"/>
            <p14:sldId id="694"/>
          </p14:sldIdLst>
        </p14:section>
        <p14:section name="TC 2 | Lesson 07" id="{8DF6602D-31AE-44CE-81EC-E0F6B0603751}">
          <p14:sldIdLst>
            <p14:sldId id="571"/>
            <p14:sldId id="347"/>
            <p14:sldId id="696"/>
            <p14:sldId id="349"/>
            <p14:sldId id="707"/>
            <p14:sldId id="697"/>
            <p14:sldId id="350"/>
            <p14:sldId id="698"/>
            <p14:sldId id="519"/>
            <p14:sldId id="471"/>
            <p14:sldId id="560"/>
            <p14:sldId id="595"/>
            <p14:sldId id="521"/>
          </p14:sldIdLst>
        </p14:section>
        <p14:section name="TC 3 | Lesson 08" id="{C959D1F0-8EB1-4A73-B3B1-60D3EB0EC19E}">
          <p14:sldIdLst>
            <p14:sldId id="572"/>
            <p14:sldId id="682"/>
            <p14:sldId id="522"/>
            <p14:sldId id="472"/>
            <p14:sldId id="523"/>
            <p14:sldId id="524"/>
          </p14:sldIdLst>
        </p14:section>
        <p14:section name="TC 3 | Lesson 09" id="{66C660CC-B066-45B0-BC32-63B39C6A742B}">
          <p14:sldIdLst>
            <p14:sldId id="573"/>
            <p14:sldId id="525"/>
            <p14:sldId id="473"/>
            <p14:sldId id="596"/>
            <p14:sldId id="527"/>
          </p14:sldIdLst>
        </p14:section>
        <p14:section name="TC 3 | Lesson 10" id="{F060203C-BC05-4792-831F-261E1B99EA0C}">
          <p14:sldIdLst>
            <p14:sldId id="574"/>
            <p14:sldId id="528"/>
            <p14:sldId id="474"/>
            <p14:sldId id="597"/>
            <p14:sldId id="530"/>
          </p14:sldIdLst>
        </p14:section>
        <p14:section name="TC 4 | Lesson 11" id="{BF49D358-8413-4667-93A7-AED76AC2B230}">
          <p14:sldIdLst>
            <p14:sldId id="643"/>
            <p14:sldId id="692"/>
            <p14:sldId id="644"/>
            <p14:sldId id="645"/>
            <p14:sldId id="646"/>
            <p14:sldId id="647"/>
          </p14:sldIdLst>
        </p14:section>
        <p14:section name="TC 5 Lesson 12" id="{7E905315-11D2-4845-B809-66320C460C8D}">
          <p14:sldIdLst>
            <p14:sldId id="649"/>
            <p14:sldId id="683"/>
            <p14:sldId id="684"/>
            <p14:sldId id="685"/>
            <p14:sldId id="686"/>
            <p14:sldId id="687"/>
            <p14:sldId id="650"/>
            <p14:sldId id="651"/>
            <p14:sldId id="652"/>
            <p14:sldId id="653"/>
            <p14:sldId id="654"/>
            <p14:sldId id="695"/>
          </p14:sldIdLst>
        </p14:section>
        <p14:section name="TC 5 | Lesson 13" id="{0931BAEC-15FD-4B05-9C35-765C11416B18}">
          <p14:sldIdLst>
            <p14:sldId id="711"/>
            <p14:sldId id="712"/>
            <p14:sldId id="713"/>
            <p14:sldId id="714"/>
            <p14:sldId id="708"/>
            <p14:sldId id="709"/>
            <p14:sldId id="656"/>
            <p14:sldId id="657"/>
            <p14:sldId id="658"/>
            <p14:sldId id="659"/>
            <p14:sldId id="690"/>
            <p14:sldId id="660"/>
            <p14:sldId id="661"/>
          </p14:sldIdLst>
        </p14:section>
        <p14:section name="TC 5 | Lesson 14" id="{538FD87E-2E51-4EAA-9A09-5224DE0FD276}">
          <p14:sldIdLst>
            <p14:sldId id="663"/>
            <p14:sldId id="664"/>
            <p14:sldId id="665"/>
            <p14:sldId id="666"/>
            <p14:sldId id="688"/>
            <p14:sldId id="689"/>
            <p14:sldId id="667"/>
            <p14:sldId id="668"/>
            <p14:sldId id="401"/>
            <p14:sldId id="699"/>
            <p14:sldId id="402"/>
            <p14:sldId id="715"/>
            <p14:sldId id="403"/>
            <p14:sldId id="716"/>
            <p14:sldId id="404"/>
            <p14:sldId id="405"/>
            <p14:sldId id="406"/>
            <p14:sldId id="717"/>
            <p14:sldId id="407"/>
            <p14:sldId id="718"/>
          </p14:sldIdLst>
        </p14:section>
        <p14:section name="TC 5 | Lesson 15" id="{E1E3813B-F642-49D9-AB03-7B380993A36B}">
          <p14:sldIdLst>
            <p14:sldId id="627"/>
            <p14:sldId id="628"/>
            <p14:sldId id="629"/>
            <p14:sldId id="630"/>
            <p14:sldId id="631"/>
            <p14:sldId id="632"/>
            <p14:sldId id="633"/>
            <p14:sldId id="634"/>
          </p14:sldIdLst>
        </p14:section>
        <p14:section name="TC 5 | Lesson 16" id="{B5AEA96A-7434-4EBB-946E-F05310CE3E56}">
          <p14:sldIdLst>
            <p14:sldId id="670"/>
            <p14:sldId id="671"/>
            <p14:sldId id="672"/>
            <p14:sldId id="673"/>
            <p14:sldId id="674"/>
            <p14:sldId id="675"/>
          </p14:sldIdLst>
        </p14:section>
        <p14:section name="NEW SECTION Additional Learning" id="{E7B2E25C-83CC-4600-951E-A5723C563C67}">
          <p14:sldIdLst>
            <p14:sldId id="580"/>
            <p14:sldId id="693"/>
            <p14:sldId id="548"/>
            <p14:sldId id="603"/>
            <p14:sldId id="604"/>
            <p14:sldId id="551"/>
            <p14:sldId id="719"/>
            <p14:sldId id="720"/>
            <p14:sldId id="721"/>
            <p14:sldId id="722"/>
            <p14:sldId id="724"/>
            <p14:sldId id="723"/>
            <p14:sldId id="725"/>
            <p14:sldId id="726"/>
            <p14:sldId id="727"/>
            <p14:sldId id="728"/>
            <p14:sldId id="275"/>
          </p14:sldIdLst>
        </p14:section>
      </p14:sectionLst>
    </p:ext>
    <p:ext uri="{EFAFB233-063F-42B5-8137-9DF3F51BA10A}">
      <p15:sldGuideLst xmlns:p15="http://schemas.microsoft.com/office/powerpoint/2012/main">
        <p15:guide id="1" orient="horz" pos="1146" userDrawn="1">
          <p15:clr>
            <a:srgbClr val="A4A3A4"/>
          </p15:clr>
        </p15:guide>
        <p15:guide id="2" pos="3817" userDrawn="1">
          <p15:clr>
            <a:srgbClr val="A4A3A4"/>
          </p15:clr>
        </p15:guide>
        <p15:guide id="4" pos="7416" userDrawn="1">
          <p15:clr>
            <a:srgbClr val="A4A3A4"/>
          </p15:clr>
        </p15:guide>
        <p15:guide id="5" pos="277" userDrawn="1">
          <p15:clr>
            <a:srgbClr val="A4A3A4"/>
          </p15:clr>
        </p15:guide>
        <p15:guide id="6" orient="horz" pos="3888" userDrawn="1">
          <p15:clr>
            <a:srgbClr val="A4A3A4"/>
          </p15:clr>
        </p15:guide>
        <p15:guide id="7" pos="2904" userDrawn="1">
          <p15:clr>
            <a:srgbClr val="A4A3A4"/>
          </p15:clr>
        </p15:guide>
        <p15:guide id="8" pos="1608" userDrawn="1">
          <p15:clr>
            <a:srgbClr val="A4A3A4"/>
          </p15:clr>
        </p15:guide>
        <p15:guide id="9" orient="horz" pos="2523" userDrawn="1">
          <p15:clr>
            <a:srgbClr val="A4A3A4"/>
          </p15:clr>
        </p15:guide>
        <p15:guide id="10" orient="horz" pos="1139" userDrawn="1">
          <p15:clr>
            <a:srgbClr val="A4A3A4"/>
          </p15:clr>
        </p15:guide>
        <p15:guide id="11" orient="horz" pos="79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Collins" initials="MC" lastIdx="16" clrIdx="0">
    <p:extLst>
      <p:ext uri="{19B8F6BF-5375-455C-9EA6-DF929625EA0E}">
        <p15:presenceInfo xmlns:p15="http://schemas.microsoft.com/office/powerpoint/2012/main" userId="S-1-5-21-3484582676-12217427-3447318666-3652" providerId="AD"/>
      </p:ext>
    </p:extLst>
  </p:cmAuthor>
  <p:cmAuthor id="2" name="Sarah Romero" initials="SR" lastIdx="1" clrIdx="1">
    <p:extLst>
      <p:ext uri="{19B8F6BF-5375-455C-9EA6-DF929625EA0E}">
        <p15:presenceInfo xmlns:p15="http://schemas.microsoft.com/office/powerpoint/2012/main" userId="S-1-5-21-3484582676-12217427-3447318666-25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A70"/>
    <a:srgbClr val="FFBE8C"/>
    <a:srgbClr val="084B7D"/>
    <a:srgbClr val="0070C0"/>
    <a:srgbClr val="5180A3"/>
    <a:srgbClr val="FDB53A"/>
    <a:srgbClr val="CCFFCC"/>
    <a:srgbClr val="11FF7D"/>
    <a:srgbClr val="53565A"/>
    <a:srgbClr val="2127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12" autoAdjust="0"/>
    <p:restoredTop sz="48988" autoAdjust="0"/>
  </p:normalViewPr>
  <p:slideViewPr>
    <p:cSldViewPr snapToGrid="0" showGuides="1">
      <p:cViewPr varScale="1">
        <p:scale>
          <a:sx n="74" d="100"/>
          <a:sy n="74" d="100"/>
        </p:scale>
        <p:origin x="3006" y="66"/>
      </p:cViewPr>
      <p:guideLst>
        <p:guide orient="horz" pos="1146"/>
        <p:guide pos="3817"/>
        <p:guide pos="7416"/>
        <p:guide pos="277"/>
        <p:guide orient="horz" pos="3888"/>
        <p:guide pos="2904"/>
        <p:guide pos="1608"/>
        <p:guide orient="horz" pos="2523"/>
        <p:guide orient="horz" pos="1139"/>
        <p:guide orient="horz" pos="799"/>
      </p:guideLst>
    </p:cSldViewPr>
  </p:slideViewPr>
  <p:notesTextViewPr>
    <p:cViewPr>
      <p:scale>
        <a:sx n="150" d="100"/>
        <a:sy n="150" d="100"/>
      </p:scale>
      <p:origin x="0" y="0"/>
    </p:cViewPr>
  </p:notesTextViewPr>
  <p:sorterViewPr>
    <p:cViewPr>
      <p:scale>
        <a:sx n="100" d="100"/>
        <a:sy n="100" d="100"/>
      </p:scale>
      <p:origin x="0" y="-40020"/>
    </p:cViewPr>
  </p:sorterViewPr>
  <p:notesViewPr>
    <p:cSldViewPr snapToGrid="0">
      <p:cViewPr varScale="1">
        <p:scale>
          <a:sx n="92" d="100"/>
          <a:sy n="92" d="100"/>
        </p:scale>
        <p:origin x="373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notesMaster" Target="notesMasters/notesMaster1.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tags" Target="tags/tag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commentAuthors" Target="commentAuthors.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1E1136-D9D8-4853-87D0-147E23F3C938}" type="datetimeFigureOut">
              <a:rPr lang="de-DE" smtClean="0"/>
              <a:t>08.07.2024</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4FEDC4-5EBB-4ABE-9911-F04A8EBD2349}" type="slidenum">
              <a:rPr lang="de-DE" smtClean="0"/>
              <a:t>‹Nr.›</a:t>
            </a:fld>
            <a:endParaRPr lang="de-DE"/>
          </a:p>
        </p:txBody>
      </p:sp>
    </p:spTree>
    <p:extLst>
      <p:ext uri="{BB962C8B-B14F-4D97-AF65-F5344CB8AC3E}">
        <p14:creationId xmlns:p14="http://schemas.microsoft.com/office/powerpoint/2010/main" val="31949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0DAF0-486C-40D7-896C-06D7168DA8BC}" type="datetimeFigureOut">
              <a:rPr lang="de-DE" smtClean="0"/>
              <a:t>08.07.2024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8DF64D-DE0C-405E-898D-FA5A7E878241}" type="slidenum">
              <a:rPr lang="de-DE" smtClean="0"/>
              <a:t>‹Nr.›</a:t>
            </a:fld>
            <a:endParaRPr lang="de-DE"/>
          </a:p>
        </p:txBody>
      </p:sp>
    </p:spTree>
    <p:extLst>
      <p:ext uri="{BB962C8B-B14F-4D97-AF65-F5344CB8AC3E}">
        <p14:creationId xmlns:p14="http://schemas.microsoft.com/office/powerpoint/2010/main" val="1853878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Tosca</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users who complete this course will be able to create and execute automated TestCases.</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de-DE" sz="105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1</a:t>
            </a:fld>
            <a:endParaRPr lang="de-DE"/>
          </a:p>
        </p:txBody>
      </p:sp>
    </p:spTree>
    <p:extLst>
      <p:ext uri="{BB962C8B-B14F-4D97-AF65-F5344CB8AC3E}">
        <p14:creationId xmlns:p14="http://schemas.microsoft.com/office/powerpoint/2010/main" val="2248424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15</a:t>
            </a:fld>
            <a:endParaRPr lang="de-CH"/>
          </a:p>
        </p:txBody>
      </p:sp>
    </p:spTree>
    <p:extLst>
      <p:ext uri="{BB962C8B-B14F-4D97-AF65-F5344CB8AC3E}">
        <p14:creationId xmlns:p14="http://schemas.microsoft.com/office/powerpoint/2010/main" val="24076361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defTabSz="473842">
              <a:spcBef>
                <a:spcPts val="0"/>
              </a:spcBef>
              <a:spcAft>
                <a:spcPts val="300"/>
              </a:spcAft>
              <a:buFont typeface="Wingdings" panose="05000000000000000000" pitchFamily="2" charset="2"/>
              <a:buNone/>
              <a:defRPr/>
            </a:pP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Once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complete,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longer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them</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ScratchBook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but in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actual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ExecutionLists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ExecutionLists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store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results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executed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Unlike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ScratchBook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ExecutionLists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store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all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historic</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results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unattended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overnight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a:t>
            </a:r>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000" b="1"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a:t>
            </a:r>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section we can organize our elements</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with </a:t>
            </a:r>
            <a:r>
              <a:rPr lang="en-US" sz="1000" b="1"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ExecutionList Folders </a:t>
            </a:r>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 </a:t>
            </a:r>
            <a:r>
              <a:rPr lang="en-US" sz="1000" b="1"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ExecutionEntry</a:t>
            </a:r>
            <a:r>
              <a:rPr lang="en-US" sz="1000" b="1"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Folders</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Within them we will have our </a:t>
            </a:r>
            <a:r>
              <a:rPr lang="en-US" sz="1000" b="1"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ExecutionLists</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which contain a series of Execution Entries that need to be run. Each TestCase is represented as an Execution Entry and </a:t>
            </a:r>
            <a:r>
              <a:rPr lang="en-US"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can only exist once within each ExecutionList. </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 run the TestCases, </a:t>
            </a:r>
            <a:r>
              <a:rPr lang="en-US"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 must first link them to the </a:t>
            </a:r>
            <a:r>
              <a:rPr lang="en-US"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ExecutionLists</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by dragging and dropping the TestCases from the blue section onto the corresponding ExecutionList in the green section. </a:t>
            </a:r>
          </a:p>
          <a:p>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drag</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drop</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only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individual TestCases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into</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ExecutionList,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will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have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add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delete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new</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TestCases manually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into</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ExecutionList.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drag</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drop</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TestCaseFolder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simply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use</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right</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click</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Synchronize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on the ExecutionList to update the ExecutionList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match</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current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state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of</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folder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the TestCases section.</a:t>
            </a:r>
          </a:p>
          <a:p>
            <a:endPar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Once they are linked, you can run </a:t>
            </a:r>
            <a:r>
              <a:rPr lang="en-US"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ExecutionLists</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and let Tosca do its work. To run a TestCase more than once, you can modify the property Repetitions of an </a:t>
            </a:r>
            <a:r>
              <a:rPr lang="en-US"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ExecutioEntry</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Folder or an </a:t>
            </a:r>
            <a:r>
              <a:rPr lang="en-US"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ExecutionEntry</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itself.</a:t>
            </a:r>
          </a:p>
          <a:p>
            <a:endPar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There are three options for executing the </a:t>
            </a:r>
            <a:r>
              <a:rPr lang="en-US"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ExecutionLists</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p>
          <a:p>
            <a:pPr marL="171450" indent="-171450">
              <a:buFont typeface="Arial" panose="020B0604020202020204" pitchFamily="34" charset="0"/>
              <a:buChar char="•"/>
            </a:pP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Run:</a:t>
            </a:r>
            <a:r>
              <a:rPr lang="de-AT" sz="100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which</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automates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TestCases in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ExecutionLists</a:t>
            </a:r>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Run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here</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which</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will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start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running</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selected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ExecutionEntry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continues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until</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end of the ExecutionList</a:t>
            </a:r>
          </a:p>
          <a:p>
            <a:pPr marL="171450" indent="-171450">
              <a:buFont typeface="Arial" panose="020B0604020202020204" pitchFamily="34" charset="0"/>
              <a:buChar char="•"/>
            </a:pP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Run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Manual TestCase:</a:t>
            </a:r>
            <a:r>
              <a:rPr lang="de-AT" sz="100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which</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name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suggests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would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only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used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manual</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tests</a:t>
            </a:r>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indent="0">
              <a:buFont typeface="Arial" panose="020B0604020202020204" pitchFamily="34" charset="0"/>
              <a:buNone/>
            </a:pP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there are individual TestCases in the ExecutionList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do not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want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run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right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click</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on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them</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choose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1"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Disable</a:t>
            </a:r>
            <a:r>
              <a:rPr lang="de-AT" sz="1000" b="1"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a:t>
            </a:r>
            <a:r>
              <a:rPr lang="de-AT" sz="1000" b="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context</a:t>
            </a:r>
            <a:r>
              <a:rPr lang="de-AT" sz="1000" b="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menu</a:t>
            </a:r>
            <a:r>
              <a:rPr lang="de-AT" sz="1000" b="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b="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exclude</a:t>
            </a:r>
            <a:r>
              <a:rPr lang="de-AT" sz="1000" b="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them</a:t>
            </a:r>
            <a:r>
              <a:rPr lang="de-AT" sz="1000" b="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a:t>
            </a:r>
            <a:r>
              <a:rPr lang="de-AT" sz="1000" b="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a:t>
            </a:r>
            <a:r>
              <a:rPr lang="de-AT" sz="1000" b="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TestConfigurationParameters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are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on the TestCases,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also an additional TCP on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ExecutionLists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TCP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set</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on the ExecutionList will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override</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one</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set</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on the TestCase.</a:t>
            </a:r>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endPar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a TestCase fails, unlike in the </a:t>
            </a:r>
            <a:r>
              <a:rPr lang="en-US"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ScratchBook</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your Recovery Scenarios and </a:t>
            </a:r>
            <a:r>
              <a:rPr lang="en-US"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CleanUp</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Scenarios will kick in when necessary to continue running the executions. When an execution passes, it will appear with a green box with a white arrow. When an execution entry fails, it will appear with a red box with a white X inside. You can see the duration of executions as well as a summary of the </a:t>
            </a:r>
            <a:r>
              <a:rPr lang="en-US"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Loginfo</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If an execution is rerun, it will appear with the most recent information. You can expand the execution entry to see all previous runs.</a:t>
            </a:r>
          </a:p>
          <a:p>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manually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right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click</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on an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ExecutionEntry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select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Set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result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passed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failed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no</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result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p>
          <a:p>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Link the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ExecutionLists</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their</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respective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1"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RequirementSet</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By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doing</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this</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will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able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have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an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overall</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view</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of</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state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of</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our</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project</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can</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how</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much</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of</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our</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requirements</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have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been</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tested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the </a:t>
            </a:r>
            <a:r>
              <a:rPr lang="de-AT" sz="1000" b="1"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 State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column</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how</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much</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of</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our</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Requirements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have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been</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specified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TestCases in the </a:t>
            </a:r>
            <a:r>
              <a:rPr lang="de-AT" sz="1000" b="1"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Coverage</a:t>
            </a:r>
            <a:r>
              <a:rPr lang="de-AT" sz="1000" b="1"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1"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specified</a:t>
            </a:r>
            <a:r>
              <a:rPr lang="de-AT" sz="1000" b="1"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column</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endParaRPr lang="en-US"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129</a:t>
            </a:fld>
            <a:endParaRPr lang="de-DE"/>
          </a:p>
        </p:txBody>
      </p:sp>
    </p:spTree>
    <p:extLst>
      <p:ext uri="{BB962C8B-B14F-4D97-AF65-F5344CB8AC3E}">
        <p14:creationId xmlns:p14="http://schemas.microsoft.com/office/powerpoint/2010/main" val="21035331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130</a:t>
            </a:fld>
            <a:endParaRPr lang="de-DE"/>
          </a:p>
        </p:txBody>
      </p:sp>
    </p:spTree>
    <p:extLst>
      <p:ext uri="{BB962C8B-B14F-4D97-AF65-F5344CB8AC3E}">
        <p14:creationId xmlns:p14="http://schemas.microsoft.com/office/powerpoint/2010/main" val="32918973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131</a:t>
            </a:fld>
            <a:endParaRPr lang="de-DE"/>
          </a:p>
        </p:txBody>
      </p:sp>
    </p:spTree>
    <p:extLst>
      <p:ext uri="{BB962C8B-B14F-4D97-AF65-F5344CB8AC3E}">
        <p14:creationId xmlns:p14="http://schemas.microsoft.com/office/powerpoint/2010/main" val="1874131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132</a:t>
            </a:fld>
            <a:endParaRPr lang="de-DE"/>
          </a:p>
        </p:txBody>
      </p:sp>
    </p:spTree>
    <p:extLst>
      <p:ext uri="{BB962C8B-B14F-4D97-AF65-F5344CB8AC3E}">
        <p14:creationId xmlns:p14="http://schemas.microsoft.com/office/powerpoint/2010/main" val="25165439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133</a:t>
            </a:fld>
            <a:endParaRPr lang="de-DE"/>
          </a:p>
        </p:txBody>
      </p:sp>
    </p:spTree>
    <p:extLst>
      <p:ext uri="{BB962C8B-B14F-4D97-AF65-F5344CB8AC3E}">
        <p14:creationId xmlns:p14="http://schemas.microsoft.com/office/powerpoint/2010/main" val="10392808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134</a:t>
            </a:fld>
            <a:endParaRPr lang="de-DE"/>
          </a:p>
        </p:txBody>
      </p:sp>
    </p:spTree>
    <p:extLst>
      <p:ext uri="{BB962C8B-B14F-4D97-AF65-F5344CB8AC3E}">
        <p14:creationId xmlns:p14="http://schemas.microsoft.com/office/powerpoint/2010/main" val="14145753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Exercise 14 Create and Execute an ExecutionList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create one ExecutionList, add the 5 completed TestCases to it, and then link the ExecutionList to the Requirement Set. Finally, they will run the ExecutionList. </a:t>
            </a:r>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136</a:t>
            </a:fld>
            <a:endParaRPr lang="de-DE"/>
          </a:p>
        </p:txBody>
      </p:sp>
    </p:spTree>
    <p:extLst>
      <p:ext uri="{BB962C8B-B14F-4D97-AF65-F5344CB8AC3E}">
        <p14:creationId xmlns:p14="http://schemas.microsoft.com/office/powerpoint/2010/main" val="25611230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Some steps should only be done given a certain condition. In this case it is possible to use special expressions which contain conditions and sometimes loops. In Tosca, a WHILE statement tells Tosca to repeat a step as long as a particular </a:t>
            </a:r>
            <a:r>
              <a:rPr lang="en-US" sz="1000" b="1"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Condition </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is met. When it is no longer met, the loop stops and Tosca will move on to the next step.</a:t>
            </a:r>
          </a:p>
          <a:p>
            <a:pPr marL="0" indent="0">
              <a:buFontTx/>
              <a:buNone/>
            </a:pPr>
            <a:endPar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buFontTx/>
              <a:buNone/>
            </a:pP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 Usage</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our Web Shop, we will tell Tosca to empty the shopping cart as long as there are items inside it to remove. Since each item has a separate Remove checkbox and the number of items in the cart is dynamic, we will create a </a:t>
            </a:r>
            <a:r>
              <a:rPr lang="en-US" sz="1000" b="1"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WHILE statement </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with a </a:t>
            </a:r>
            <a:r>
              <a:rPr lang="en-US" sz="1000" b="1"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loop</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So, as long as there is an item in the cart, remove it. When there are no more, it will move on to the next step.</a:t>
            </a:r>
          </a:p>
          <a:p>
            <a:pPr marL="0" indent="0" defTabSz="473842">
              <a:spcBef>
                <a:spcPts val="0"/>
              </a:spcBef>
              <a:spcAft>
                <a:spcPts val="300"/>
              </a:spcAft>
              <a:buFont typeface="Wingdings" panose="05000000000000000000" pitchFamily="2" charset="2"/>
              <a:buNone/>
              <a:defRPr/>
            </a:pPr>
            <a:endPar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Inside of a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TestStepFolder</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we can right click and select “Create a WHILE statement” from the context menu. We then have a condition, where we must tell Tosca which condition should be met for the step to be completed, and the loop, where we tell Tosca what to do in the event that the condition holds true. Just like in other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TestSteps</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we drag and drop the modules we need for each, and fill in the necessary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TestStepValues</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this case, we want to ensure that the shopping cart table exists in order for the loop to kick in. We then instruct Tosca to remove the last product in the cart. And then it continues performing this loop until there are no more products.</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there are no products in the cart, it means that it will no longer exist on the page.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indent="0">
              <a:buFontTx/>
              <a:buNone/>
            </a:pPr>
            <a:r>
              <a:rPr lang="en-US" sz="1000" b="0" i="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 the properties Tab of the loop, it is by default set to repeat a maximum of 30 times</a:t>
            </a:r>
            <a:r>
              <a:rPr lang="en-US" sz="1000" b="0" i="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This</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WHILE statement is actually a TestStep, which can be added to any TestCase or Recovery Scenario, which we will talk about in the next lesson. </a:t>
            </a:r>
          </a:p>
          <a:p>
            <a:pPr marL="0" indent="0">
              <a:buFontTx/>
              <a:buNone/>
            </a:pPr>
            <a:endPar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Aside from WHILE, we also have </a:t>
            </a:r>
            <a:r>
              <a:rPr lang="en-US"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IF</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r>
              <a:rPr lang="en-US"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DO</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statements. As we said before, WHILE will continue to repeat a function until the condition is no longer met.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DO</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is exactly like WHILE, but it will run the loop at least once, before checking whether the condition is met.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IF</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perform a function only once given a certain condition, but we recommend Never ever using IF statements. </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149</a:t>
            </a:fld>
            <a:endParaRPr lang="de-DE"/>
          </a:p>
        </p:txBody>
      </p:sp>
    </p:spTree>
    <p:extLst>
      <p:ext uri="{BB962C8B-B14F-4D97-AF65-F5344CB8AC3E}">
        <p14:creationId xmlns:p14="http://schemas.microsoft.com/office/powerpoint/2010/main" val="39096648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150</a:t>
            </a:fld>
            <a:endParaRPr lang="de-DE"/>
          </a:p>
        </p:txBody>
      </p:sp>
    </p:spTree>
    <p:extLst>
      <p:ext uri="{BB962C8B-B14F-4D97-AF65-F5344CB8AC3E}">
        <p14:creationId xmlns:p14="http://schemas.microsoft.com/office/powerpoint/2010/main" val="28810970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151</a:t>
            </a:fld>
            <a:endParaRPr lang="de-DE"/>
          </a:p>
        </p:txBody>
      </p:sp>
    </p:spTree>
    <p:extLst>
      <p:ext uri="{BB962C8B-B14F-4D97-AF65-F5344CB8AC3E}">
        <p14:creationId xmlns:p14="http://schemas.microsoft.com/office/powerpoint/2010/main" val="759704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16</a:t>
            </a:fld>
            <a:endParaRPr lang="de-CH"/>
          </a:p>
        </p:txBody>
      </p:sp>
    </p:spTree>
    <p:extLst>
      <p:ext uri="{BB962C8B-B14F-4D97-AF65-F5344CB8AC3E}">
        <p14:creationId xmlns:p14="http://schemas.microsoft.com/office/powerpoint/2010/main" val="20580920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152</a:t>
            </a:fld>
            <a:endParaRPr lang="de-DE"/>
          </a:p>
        </p:txBody>
      </p:sp>
    </p:spTree>
    <p:extLst>
      <p:ext uri="{BB962C8B-B14F-4D97-AF65-F5344CB8AC3E}">
        <p14:creationId xmlns:p14="http://schemas.microsoft.com/office/powerpoint/2010/main" val="40309411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153</a:t>
            </a:fld>
            <a:endParaRPr lang="de-DE"/>
          </a:p>
        </p:txBody>
      </p:sp>
    </p:spTree>
    <p:extLst>
      <p:ext uri="{BB962C8B-B14F-4D97-AF65-F5344CB8AC3E}">
        <p14:creationId xmlns:p14="http://schemas.microsoft.com/office/powerpoint/2010/main" val="42797625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154</a:t>
            </a:fld>
            <a:endParaRPr lang="de-DE"/>
          </a:p>
        </p:txBody>
      </p:sp>
    </p:spTree>
    <p:extLst>
      <p:ext uri="{BB962C8B-B14F-4D97-AF65-F5344CB8AC3E}">
        <p14:creationId xmlns:p14="http://schemas.microsoft.com/office/powerpoint/2010/main" val="22141550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155</a:t>
            </a:fld>
            <a:endParaRPr lang="de-DE"/>
          </a:p>
        </p:txBody>
      </p:sp>
    </p:spTree>
    <p:extLst>
      <p:ext uri="{BB962C8B-B14F-4D97-AF65-F5344CB8AC3E}">
        <p14:creationId xmlns:p14="http://schemas.microsoft.com/office/powerpoint/2010/main" val="13429161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Exercise 15 WHILE </a:t>
            </a:r>
            <a:r>
              <a:rPr lang="de-AT" sz="1200" b="1" i="0" u="none" strike="noStrike" kern="1200" baseline="0" dirty="0" err="1">
                <a:solidFill>
                  <a:schemeClr val="tx1"/>
                </a:solidFill>
                <a:latin typeface="+mn-lt"/>
                <a:ea typeface="+mn-ea"/>
                <a:cs typeface="+mn-cs"/>
              </a:rPr>
              <a:t>statement</a:t>
            </a:r>
            <a:r>
              <a:rPr lang="de-AT" sz="1200" b="1" i="0" u="none" strike="noStrike" kern="1200" baseline="0" dirty="0">
                <a:solidFill>
                  <a:schemeClr val="tx1"/>
                </a:solidFill>
                <a:latin typeface="+mn-lt"/>
                <a:ea typeface="+mn-ea"/>
                <a:cs typeface="+mn-cs"/>
              </a:rPr>
              <a:t>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Within the Library, students will create a new Reusable TestStepBlock containing three Modules. Then, they will add necessary TestStep Values for steering this Reusable TestStepBlock. Next they will create a WHILE statement using the Shopping Cart Module which will verify that the shopping cart table exists, and will empty the cart until it no longer appears. </a:t>
            </a:r>
          </a:p>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156</a:t>
            </a:fld>
            <a:endParaRPr lang="de-DE"/>
          </a:p>
        </p:txBody>
      </p:sp>
    </p:spTree>
    <p:extLst>
      <p:ext uri="{BB962C8B-B14F-4D97-AF65-F5344CB8AC3E}">
        <p14:creationId xmlns:p14="http://schemas.microsoft.com/office/powerpoint/2010/main" val="31304056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defTabSz="473842">
              <a:spcBef>
                <a:spcPts val="0"/>
              </a:spcBef>
              <a:spcAft>
                <a:spcPts val="300"/>
              </a:spcAft>
              <a:buFont typeface="Wingdings" panose="05000000000000000000" pitchFamily="2" charset="2"/>
              <a:buNone/>
              <a:defRPr/>
            </a:pPr>
            <a:r>
              <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You may have already realized, as you ran</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ScratchBook</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previous exercises, problems can occur while running TestCases. For example a random popup may appear, or a TestCase did not execute properly. Imagine if you had hundreds of TestCases to run, you would not want to react manually every time this happened. As an alternative, we will create instructions for Tosca, so in case of an error occurring, it will know what to do to try to recover the TestCase; or in the event that it is not recoverable, to clean up the space for further TestCases.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RecoveryScenarios</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ONLY kick in during final execution, not in the Scratchbook.</a:t>
            </a:r>
            <a:endPar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p>
          <a:p>
            <a:r>
              <a:rPr lang="en-US" sz="100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 attempt to solve the problem to prevent TestCase failure, we can add:</a:t>
            </a:r>
          </a:p>
          <a:p>
            <a:pPr marL="171450" indent="-171450">
              <a:buFontTx/>
              <a:buChar char="-"/>
            </a:pPr>
            <a:r>
              <a:rPr lang="en-US" sz="1000" b="1"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Recovery Scenarios </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 the TestCase, TestStep, or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TestStepValue</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level. This is called the Retry Level and can be specified on the property tab of the Recovery Scenario. This will tell Tosca, in the event of a problem, how far to go back to reattempt running the TestCase. </a:t>
            </a:r>
          </a:p>
          <a:p>
            <a:pPr marL="171450" indent="-171450">
              <a:buFontTx/>
              <a:buChar cha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 use Recovery Scenarios, we have to first make sure we have Recovery enabled in our options and settings. In </a:t>
            </a:r>
            <a:r>
              <a:rPr lang="en-US" sz="1000" b="0" i="1"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Options</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go to </a:t>
            </a:r>
            <a:r>
              <a:rPr lang="en-US" sz="1000" b="0" i="1"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Xdefinitions</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and make sure Recovery is checked. In </a:t>
            </a:r>
            <a:r>
              <a:rPr lang="en-US" sz="1000" b="0" i="1"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Settings</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go to </a:t>
            </a:r>
            <a:r>
              <a:rPr lang="en-US" sz="1000" i="1" dirty="0">
                <a:latin typeface="Open Sans" panose="020B0606030504020204" pitchFamily="34" charset="0"/>
                <a:ea typeface="Open Sans" panose="020B0606030504020204" pitchFamily="34" charset="0"/>
                <a:cs typeface="Open Sans" panose="020B0606030504020204" pitchFamily="34" charset="0"/>
              </a:rPr>
              <a:t>Settings-&gt;TBox-&gt;Recovery</a:t>
            </a:r>
            <a:r>
              <a:rPr lang="en-US" sz="1000" dirty="0">
                <a:latin typeface="Open Sans" panose="020B0606030504020204" pitchFamily="34" charset="0"/>
                <a:ea typeface="Open Sans" panose="020B0606030504020204" pitchFamily="34" charset="0"/>
                <a:cs typeface="Open Sans" panose="020B0606030504020204" pitchFamily="34" charset="0"/>
              </a:rPr>
              <a:t>.</a:t>
            </a:r>
            <a:r>
              <a:rPr lang="en-US" sz="100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a:latin typeface="Open Sans" panose="020B0606030504020204" pitchFamily="34" charset="0"/>
                <a:ea typeface="Open Sans" panose="020B0606030504020204" pitchFamily="34" charset="0"/>
                <a:cs typeface="Open Sans" panose="020B0606030504020204" pitchFamily="34" charset="0"/>
              </a:rPr>
              <a:t>The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first</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two</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define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if</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dialog</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failures</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and</a:t>
            </a:r>
            <a:r>
              <a:rPr lang="de-AT" sz="1000" b="0" baseline="0" dirty="0">
                <a:latin typeface="Open Sans" panose="020B0606030504020204" pitchFamily="34" charset="0"/>
                <a:ea typeface="Open Sans" panose="020B0606030504020204" pitchFamily="34" charset="0"/>
                <a:cs typeface="Open Sans" panose="020B0606030504020204" pitchFamily="34" charset="0"/>
              </a:rPr>
              <a:t>/</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or</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verification</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failures</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should</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be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recovered</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Usually</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you</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would</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only</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want</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to</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recover</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dialog</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failures</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since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verification</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failures</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may</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point</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to</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actual</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errors</a:t>
            </a:r>
            <a:r>
              <a:rPr lang="de-AT" sz="1000" b="0" baseline="0" dirty="0">
                <a:latin typeface="Open Sans" panose="020B0606030504020204" pitchFamily="34" charset="0"/>
                <a:ea typeface="Open Sans" panose="020B0606030504020204" pitchFamily="34" charset="0"/>
                <a:cs typeface="Open Sans" panose="020B0606030504020204" pitchFamily="34" charset="0"/>
              </a:rPr>
              <a:t> in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your</a:t>
            </a:r>
            <a:r>
              <a:rPr lang="de-AT" sz="1000" b="0" baseline="0" dirty="0">
                <a:latin typeface="Open Sans" panose="020B0606030504020204" pitchFamily="34" charset="0"/>
                <a:ea typeface="Open Sans" panose="020B0606030504020204" pitchFamily="34" charset="0"/>
                <a:cs typeface="Open Sans" panose="020B0606030504020204" pitchFamily="34" charset="0"/>
              </a:rPr>
              <a:t> System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under</a:t>
            </a:r>
            <a:r>
              <a:rPr lang="de-AT" sz="1000" b="0" baseline="0" dirty="0">
                <a:latin typeface="Open Sans" panose="020B0606030504020204" pitchFamily="34" charset="0"/>
                <a:ea typeface="Open Sans" panose="020B0606030504020204" pitchFamily="34" charset="0"/>
                <a:cs typeface="Open Sans" panose="020B0606030504020204" pitchFamily="34" charset="0"/>
              </a:rPr>
              <a:t> Test.</a:t>
            </a:r>
          </a:p>
          <a:p>
            <a:pPr marL="0" indent="0" defTabSz="536356">
              <a:buFont typeface="Wingdings" panose="05000000000000000000" pitchFamily="2" charset="2"/>
              <a:buNone/>
              <a:defRPr/>
            </a:pPr>
            <a:r>
              <a:rPr lang="de-AT" sz="1000" b="0" baseline="0" dirty="0">
                <a:latin typeface="Open Sans" panose="020B0606030504020204" pitchFamily="34" charset="0"/>
                <a:ea typeface="Open Sans" panose="020B0606030504020204" pitchFamily="34" charset="0"/>
                <a:cs typeface="Open Sans" panose="020B0606030504020204" pitchFamily="34" charset="0"/>
              </a:rPr>
              <a:t>- The last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three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define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how</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often</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specific</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recoveries</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should</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be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tried</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according</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to</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the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set</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retry</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level</a:t>
            </a:r>
            <a:endParaRPr lang="de-AT" sz="1000" b="0"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536356">
              <a:buFont typeface="Wingdings" panose="05000000000000000000" pitchFamily="2" charset="2"/>
              <a:buNone/>
              <a:defRPr/>
            </a:pPr>
            <a:r>
              <a:rPr lang="de-AT" sz="1000" b="0" baseline="0" dirty="0">
                <a:latin typeface="Open Sans" panose="020B0606030504020204" pitchFamily="34" charset="0"/>
                <a:ea typeface="Open Sans" panose="020B0606030504020204" pitchFamily="34" charset="0"/>
                <a:cs typeface="Open Sans" panose="020B0606030504020204" pitchFamily="34" charset="0"/>
              </a:rPr>
              <a:t>- All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those</a:t>
            </a:r>
            <a:r>
              <a:rPr lang="de-AT" sz="1000" b="0" baseline="0" dirty="0">
                <a:latin typeface="Open Sans" panose="020B0606030504020204" pitchFamily="34" charset="0"/>
                <a:ea typeface="Open Sans" panose="020B0606030504020204" pitchFamily="34" charset="0"/>
                <a:cs typeface="Open Sans" panose="020B0606030504020204" pitchFamily="34" charset="0"/>
              </a:rPr>
              <a:t> Settings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may</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be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set</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as</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TestConfiguration</a:t>
            </a:r>
            <a:r>
              <a:rPr lang="de-AT" sz="1000" b="0" baseline="0" dirty="0">
                <a:latin typeface="Open Sans" panose="020B0606030504020204" pitchFamily="34" charset="0"/>
                <a:ea typeface="Open Sans" panose="020B0606030504020204" pitchFamily="34" charset="0"/>
                <a:cs typeface="Open Sans" panose="020B0606030504020204" pitchFamily="34" charset="0"/>
              </a:rPr>
              <a:t> Parameters on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TestCase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or</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TestCase</a:t>
            </a:r>
            <a:r>
              <a:rPr lang="de-AT" sz="1000" b="0" baseline="0" dirty="0">
                <a:latin typeface="Open Sans" panose="020B0606030504020204" pitchFamily="34" charset="0"/>
                <a:ea typeface="Open Sans" panose="020B0606030504020204" pitchFamily="34" charset="0"/>
                <a:cs typeface="Open Sans" panose="020B0606030504020204" pitchFamily="34" charset="0"/>
              </a:rPr>
              <a:t> Folder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level</a:t>
            </a:r>
            <a:r>
              <a:rPr lang="de-AT" sz="1000" b="0" baseline="0" dirty="0">
                <a:latin typeface="Open Sans" panose="020B0606030504020204" pitchFamily="34" charset="0"/>
                <a:ea typeface="Open Sans" panose="020B0606030504020204" pitchFamily="34" charset="0"/>
                <a:cs typeface="Open Sans" panose="020B0606030504020204" pitchFamily="34" charset="0"/>
              </a:rPr>
              <a:t> –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those</a:t>
            </a:r>
            <a:r>
              <a:rPr lang="de-AT" sz="1000" b="0" baseline="0" dirty="0">
                <a:latin typeface="Open Sans" panose="020B0606030504020204" pitchFamily="34" charset="0"/>
                <a:ea typeface="Open Sans" panose="020B0606030504020204" pitchFamily="34" charset="0"/>
                <a:cs typeface="Open Sans" panose="020B0606030504020204" pitchFamily="34" charset="0"/>
              </a:rPr>
              <a:t> will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then</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override</a:t>
            </a:r>
            <a:r>
              <a:rPr lang="de-AT" sz="1000" b="0" baseline="0" dirty="0">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latin typeface="Open Sans" panose="020B0606030504020204" pitchFamily="34" charset="0"/>
                <a:ea typeface="Open Sans" panose="020B0606030504020204" pitchFamily="34" charset="0"/>
                <a:cs typeface="Open Sans" panose="020B0606030504020204" pitchFamily="34" charset="0"/>
              </a:rPr>
              <a:t>these</a:t>
            </a:r>
            <a:r>
              <a:rPr lang="de-AT" sz="1000" b="0" baseline="0" dirty="0">
                <a:latin typeface="Open Sans" panose="020B0606030504020204" pitchFamily="34" charset="0"/>
                <a:ea typeface="Open Sans" panose="020B0606030504020204" pitchFamily="34" charset="0"/>
                <a:cs typeface="Open Sans" panose="020B0606030504020204" pitchFamily="34" charset="0"/>
              </a:rPr>
              <a:t> Settings</a:t>
            </a:r>
            <a:endParaRPr lang="en-US" sz="1000" b="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Tx/>
              <a:buChar char="-"/>
            </a:pPr>
            <a:endParaRPr lang="en-US" sz="10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Tx/>
              <a:buChar cha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Once we have enabled recovery, we then create a </a:t>
            </a:r>
            <a:r>
              <a:rPr lang="en-US" sz="1000" b="1"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Recovery Scenario Collection</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our TestCase. The Recovery Scenario Collection will then be populated with a series of TestSteps which will instruct Tosca with what to do. Successful recovery would mean that all TestSteps are successfully completed.</a:t>
            </a:r>
          </a:p>
          <a:p>
            <a:pPr marL="171450" indent="-171450">
              <a:buFontTx/>
              <a:buChar cha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a TestCase cannot be recovered, a </a:t>
            </a:r>
            <a:r>
              <a:rPr lang="en-US" sz="1000" b="1"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CleanUp</a:t>
            </a:r>
            <a:r>
              <a:rPr lang="en-US" sz="1000" b="1"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scenario</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added to our Recovery Scenario Collection instructs Tosca to stop trying to recover this TestCase, clean up, reset our testing environment, and to move on to the next TestCase.</a:t>
            </a:r>
          </a:p>
          <a:p>
            <a:pPr marL="171450" indent="-171450">
              <a:buFontTx/>
              <a:buChar cha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latin typeface="Open Sans" panose="020B0606030504020204" pitchFamily="34" charset="0"/>
                <a:ea typeface="Open Sans" panose="020B0606030504020204" pitchFamily="34" charset="0"/>
                <a:cs typeface="Open Sans" panose="020B0606030504020204" pitchFamily="34" charset="0"/>
              </a:rPr>
              <a:t>Demonstration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 will create a Recovery Scenario Collection by right clicking on the level where we want the Recovery Scenarios or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CleanUps</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be. We then right click again and create a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RecoveryScenario</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Make sure to set the Retry Level on the properties tab. We can now add any steps we want into our recovery as well as drag and drop the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ReusableTestStepBlock</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we created in the last section (our WHILE statement) into it. </a:t>
            </a:r>
          </a:p>
          <a:p>
            <a:pPr marL="0" indent="0">
              <a:buFontTx/>
              <a:buNone/>
            </a:pPr>
            <a:endPar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recovery at this level doesn’t work, we want Tosca to try to reset and restart the Web Shop then move on to the next TestCase. Since we know our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TestCase</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begins by opening the browser and logging in, we want to tell Tosca to log us out and to reset using a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CleanUp</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scenario  which closes the browser. To end a task, we can use the standard module </a:t>
            </a:r>
            <a:r>
              <a:rPr lang="en-US" sz="1000" b="1"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StartProgram</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and just tell Tosca that we want to kill a task using the argument “</a:t>
            </a:r>
            <a:r>
              <a:rPr lang="en-US" sz="1000" b="1"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taskkill</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and then tell it which particular program or window we want to kill.  In this case, it will be our Internet Explorer browser denoted by </a:t>
            </a:r>
            <a:r>
              <a:rPr lang="en-US" sz="1000" b="1"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iexplore.exe</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(chrome would be chrome.exe).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you wish to see a graphical representation of the flow or path of your TestSteps, click on the </a:t>
            </a:r>
            <a:r>
              <a:rPr lang="en-US" sz="1000" b="1"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Control Flow Diagram </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tab. Here you can see how Tosca checks whether a condition is met (Yes or No) and then determines which path to take.</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000" dirty="0">
                <a:latin typeface="Open Sans" panose="020B0606030504020204" pitchFamily="34" charset="0"/>
                <a:ea typeface="Open Sans" panose="020B0606030504020204" pitchFamily="34" charset="0"/>
                <a:cs typeface="Open Sans" panose="020B0606030504020204" pitchFamily="34" charset="0"/>
              </a:rPr>
              <a:t>Keep in mind that loops</a:t>
            </a:r>
            <a:r>
              <a:rPr lang="en-US" sz="1000" baseline="0" dirty="0">
                <a:latin typeface="Open Sans" panose="020B0606030504020204" pitchFamily="34" charset="0"/>
                <a:ea typeface="Open Sans" panose="020B0606030504020204" pitchFamily="34" charset="0"/>
                <a:cs typeface="Open Sans" panose="020B0606030504020204" pitchFamily="34" charset="0"/>
              </a:rPr>
              <a:t> like WHILE do not have to go inside Recovery scenarios, </a:t>
            </a:r>
            <a:r>
              <a:rPr lang="en-US" sz="1000" u="sng" baseline="0" dirty="0">
                <a:latin typeface="Open Sans" panose="020B0606030504020204" pitchFamily="34" charset="0"/>
                <a:ea typeface="Open Sans" panose="020B0606030504020204" pitchFamily="34" charset="0"/>
                <a:cs typeface="Open Sans" panose="020B0606030504020204" pitchFamily="34" charset="0"/>
              </a:rPr>
              <a:t>and should only be used when absolutely necessary. </a:t>
            </a:r>
            <a:r>
              <a:rPr lang="en-US" sz="1000" baseline="0" dirty="0">
                <a:latin typeface="Open Sans" panose="020B0606030504020204" pitchFamily="34" charset="0"/>
                <a:ea typeface="Open Sans" panose="020B0606030504020204" pitchFamily="34" charset="0"/>
                <a:cs typeface="Open Sans" panose="020B0606030504020204" pitchFamily="34" charset="0"/>
              </a:rPr>
              <a:t>In fact </a:t>
            </a:r>
            <a:r>
              <a:rPr lang="en-US" sz="1000" u="sng" baseline="0" dirty="0">
                <a:latin typeface="Open Sans" panose="020B0606030504020204" pitchFamily="34" charset="0"/>
                <a:ea typeface="Open Sans" panose="020B0606030504020204" pitchFamily="34" charset="0"/>
                <a:cs typeface="Open Sans" panose="020B0606030504020204" pitchFamily="34" charset="0"/>
              </a:rPr>
              <a:t>Recovery Scenarios can often be used INSTEAD of loops</a:t>
            </a:r>
            <a:r>
              <a:rPr lang="en-US" sz="1000" baseline="0" dirty="0">
                <a:latin typeface="Open Sans" panose="020B0606030504020204" pitchFamily="34" charset="0"/>
                <a:ea typeface="Open Sans" panose="020B0606030504020204" pitchFamily="34" charset="0"/>
                <a:cs typeface="Open Sans" panose="020B0606030504020204" pitchFamily="34" charset="0"/>
              </a:rPr>
              <a:t>. </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000" baseline="0" dirty="0">
              <a:latin typeface="Open Sans" panose="020B0606030504020204" pitchFamily="34" charset="0"/>
              <a:ea typeface="Open Sans" panose="020B0606030504020204" pitchFamily="34" charset="0"/>
              <a:cs typeface="Open Sans" panose="020B0606030504020204" pitchFamily="34"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000" baseline="0" dirty="0">
                <a:latin typeface="Open Sans" panose="020B0606030504020204" pitchFamily="34" charset="0"/>
                <a:ea typeface="Open Sans" panose="020B0606030504020204" pitchFamily="34" charset="0"/>
                <a:cs typeface="Open Sans" panose="020B0606030504020204" pitchFamily="34" charset="0"/>
              </a:rPr>
              <a:t>Remember: </a:t>
            </a:r>
            <a:r>
              <a:rPr lang="en-US" sz="1000" u="sng" baseline="0" dirty="0">
                <a:latin typeface="Open Sans" panose="020B0606030504020204" pitchFamily="34" charset="0"/>
                <a:ea typeface="Open Sans" panose="020B0606030504020204" pitchFamily="34" charset="0"/>
                <a:cs typeface="Open Sans" panose="020B0606030504020204" pitchFamily="34" charset="0"/>
              </a:rPr>
              <a:t>Recovery scenarios kick in only during actual execution in the </a:t>
            </a:r>
            <a:r>
              <a:rPr lang="en-US" sz="1000" u="sng" baseline="0" dirty="0" err="1">
                <a:latin typeface="Open Sans" panose="020B0606030504020204" pitchFamily="34" charset="0"/>
                <a:ea typeface="Open Sans" panose="020B0606030504020204" pitchFamily="34" charset="0"/>
                <a:cs typeface="Open Sans" panose="020B0606030504020204" pitchFamily="34" charset="0"/>
              </a:rPr>
              <a:t>ExecutionLists</a:t>
            </a:r>
            <a:r>
              <a:rPr lang="en-US" sz="1000" u="sng" baseline="0" dirty="0">
                <a:latin typeface="Open Sans" panose="020B0606030504020204" pitchFamily="34" charset="0"/>
                <a:ea typeface="Open Sans" panose="020B0606030504020204" pitchFamily="34" charset="0"/>
                <a:cs typeface="Open Sans" panose="020B0606030504020204" pitchFamily="34" charset="0"/>
              </a:rPr>
              <a:t>, NOT in the ScratchBook.</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de-AT" sz="1000" u="sng" baseline="0" dirty="0">
              <a:latin typeface="Open Sans" panose="020B0606030504020204" pitchFamily="34" charset="0"/>
              <a:ea typeface="Open Sans" panose="020B0606030504020204" pitchFamily="34" charset="0"/>
              <a:cs typeface="Open Sans" panose="020B0606030504020204" pitchFamily="34"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 can see the recovery scenario in action: when there is an additional item in the shopping cart, the Verification of prices step will fail, the Recovery scenarios kick in, and the test case is run again with an empty shopping basket. Looking at the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LogInfo</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the execution entry shows that overall the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testcase</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passed, although when you look in detail, the first run through failed. You can also see the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CleanUp</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Scenario in action when a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TestCase</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does not log in – you will then be unable to proceed through the checkout process. Our recovery scenario will kick in on dialogue failure, for example when it cannot find the continue control for shipping address, and will close the browser and move on to the next test case.</a:t>
            </a:r>
            <a:endParaRPr lang="en-US" sz="1000" u="sng" baseline="0" dirty="0">
              <a:latin typeface="Open Sans" panose="020B0606030504020204" pitchFamily="34" charset="0"/>
              <a:ea typeface="Open Sans" panose="020B0606030504020204" pitchFamily="34" charset="0"/>
              <a:cs typeface="Open Sans" panose="020B0606030504020204" pitchFamily="34"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de-AT" sz="1000" u="sng"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u="sng"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157</a:t>
            </a:fld>
            <a:endParaRPr lang="de-DE"/>
          </a:p>
        </p:txBody>
      </p:sp>
    </p:spTree>
    <p:extLst>
      <p:ext uri="{BB962C8B-B14F-4D97-AF65-F5344CB8AC3E}">
        <p14:creationId xmlns:p14="http://schemas.microsoft.com/office/powerpoint/2010/main" val="11069515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158</a:t>
            </a:fld>
            <a:endParaRPr lang="de-DE"/>
          </a:p>
        </p:txBody>
      </p:sp>
    </p:spTree>
    <p:extLst>
      <p:ext uri="{BB962C8B-B14F-4D97-AF65-F5344CB8AC3E}">
        <p14:creationId xmlns:p14="http://schemas.microsoft.com/office/powerpoint/2010/main" val="29253825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159</a:t>
            </a:fld>
            <a:endParaRPr lang="de-DE"/>
          </a:p>
        </p:txBody>
      </p:sp>
    </p:spTree>
    <p:extLst>
      <p:ext uri="{BB962C8B-B14F-4D97-AF65-F5344CB8AC3E}">
        <p14:creationId xmlns:p14="http://schemas.microsoft.com/office/powerpoint/2010/main" val="33333090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160</a:t>
            </a:fld>
            <a:endParaRPr lang="de-DE"/>
          </a:p>
        </p:txBody>
      </p:sp>
    </p:spTree>
    <p:extLst>
      <p:ext uri="{BB962C8B-B14F-4D97-AF65-F5344CB8AC3E}">
        <p14:creationId xmlns:p14="http://schemas.microsoft.com/office/powerpoint/2010/main" val="24921638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solidFill>
                  <a:prstClr val="black"/>
                </a:solidFill>
              </a:rPr>
              <a:pPr/>
              <a:t>161</a:t>
            </a:fld>
            <a:endParaRPr lang="de-DE">
              <a:solidFill>
                <a:prstClr val="black"/>
              </a:solidFill>
            </a:endParaRPr>
          </a:p>
        </p:txBody>
      </p:sp>
    </p:spTree>
    <p:extLst>
      <p:ext uri="{BB962C8B-B14F-4D97-AF65-F5344CB8AC3E}">
        <p14:creationId xmlns:p14="http://schemas.microsoft.com/office/powerpoint/2010/main" val="4278822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Name </a:t>
            </a:r>
            <a:r>
              <a:rPr lang="de-CH" dirty="0" err="1"/>
              <a:t>first</a:t>
            </a:r>
            <a:r>
              <a:rPr lang="de-CH" dirty="0"/>
              <a:t> and granular </a:t>
            </a:r>
            <a:r>
              <a:rPr lang="de-CH" dirty="0" err="1"/>
              <a:t>description</a:t>
            </a:r>
            <a:r>
              <a:rPr lang="de-CH" dirty="0"/>
              <a:t> </a:t>
            </a:r>
            <a:r>
              <a:rPr lang="de-CH" dirty="0" err="1"/>
              <a:t>later</a:t>
            </a:r>
            <a:endParaRPr lang="de-CH" dirty="0"/>
          </a:p>
          <a:p>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17</a:t>
            </a:fld>
            <a:endParaRPr lang="de-CH"/>
          </a:p>
        </p:txBody>
      </p:sp>
    </p:spTree>
    <p:extLst>
      <p:ext uri="{BB962C8B-B14F-4D97-AF65-F5344CB8AC3E}">
        <p14:creationId xmlns:p14="http://schemas.microsoft.com/office/powerpoint/2010/main" val="37673420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Exercise 16a Recovery Scenarios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create Recovery Scenarios both at the TestCase and the TestStep levels. The first being the Empty Shopping Cart Reusable TestStepBlock on the TestCase level, which will empty the shopping cart of products until it no longer appears. The second, as part of the Reusable TestStepBlock Precondition, to perform a Log out before continuing the TestCase when a user is already logged into the Web Shop. </a:t>
            </a:r>
          </a:p>
          <a:p>
            <a:endParaRPr lang="de-AT" sz="1200" b="0"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Exercise 16a Recovery Scenarios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create a </a:t>
            </a:r>
            <a:r>
              <a:rPr lang="en-US" sz="1200" b="0" i="0" u="none" strike="noStrike" kern="1200" baseline="0" dirty="0" err="1">
                <a:solidFill>
                  <a:schemeClr val="tx1"/>
                </a:solidFill>
                <a:latin typeface="+mn-lt"/>
                <a:ea typeface="+mn-ea"/>
                <a:cs typeface="+mn-cs"/>
              </a:rPr>
              <a:t>CleanUp</a:t>
            </a:r>
            <a:r>
              <a:rPr lang="en-US" sz="1200" b="0" i="0" u="none" strike="noStrike" kern="1200" baseline="0" dirty="0">
                <a:solidFill>
                  <a:schemeClr val="tx1"/>
                </a:solidFill>
                <a:latin typeface="+mn-lt"/>
                <a:ea typeface="+mn-ea"/>
                <a:cs typeface="+mn-cs"/>
              </a:rPr>
              <a:t> Scenario in the TestCase root folder which will empty the shopping cart and also close all Internet Explorer Instances.</a:t>
            </a:r>
          </a:p>
        </p:txBody>
      </p:sp>
      <p:sp>
        <p:nvSpPr>
          <p:cNvPr id="4" name="Slide Number Placeholder 3"/>
          <p:cNvSpPr>
            <a:spLocks noGrp="1"/>
          </p:cNvSpPr>
          <p:nvPr>
            <p:ph type="sldNum" sz="quarter" idx="10"/>
          </p:nvPr>
        </p:nvSpPr>
        <p:spPr/>
        <p:txBody>
          <a:bodyPr/>
          <a:lstStyle/>
          <a:p>
            <a:fld id="{968DF64D-DE0C-405E-898D-FA5A7E878241}" type="slidenum">
              <a:rPr lang="de-DE" smtClean="0"/>
              <a:t>162</a:t>
            </a:fld>
            <a:endParaRPr lang="de-DE"/>
          </a:p>
        </p:txBody>
      </p:sp>
    </p:spTree>
    <p:extLst>
      <p:ext uri="{BB962C8B-B14F-4D97-AF65-F5344CB8AC3E}">
        <p14:creationId xmlns:p14="http://schemas.microsoft.com/office/powerpoint/2010/main" val="242353912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defTabSz="473842">
              <a:spcBef>
                <a:spcPts val="0"/>
              </a:spcBef>
              <a:spcAft>
                <a:spcPts val="300"/>
              </a:spcAft>
              <a:buFont typeface="Wingdings" panose="05000000000000000000" pitchFamily="2" charset="2"/>
              <a:buNone/>
              <a:defRPr/>
            </a:pP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this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lesson</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cover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couple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topics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unrelated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five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TestCases: the ActionMode Constraint,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FireEvent. </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The FireEvent will be used in solving an obstacle on the Tricentis Obstacle Course. This online obstacle course is made up of many challenges which can be solved using Tosca Automation. This particular obstacle is helpful in testing what you’ve learned through this course and is rated at a medium difficulty level.</a:t>
            </a:r>
          </a:p>
          <a:p>
            <a:pPr marL="0" indent="0" defTabSz="473842">
              <a:spcBef>
                <a:spcPts val="0"/>
              </a:spcBef>
              <a:spcAft>
                <a:spcPts val="300"/>
              </a:spcAft>
              <a:buFont typeface="Wingdings" panose="05000000000000000000" pitchFamily="2" charset="2"/>
              <a:buNone/>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Let’s first begin with</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learning about the ActionMode Constraint.</a:t>
            </a:r>
            <a:endPar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It</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may</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occur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perform</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action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on an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object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table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but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limit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search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object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by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one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identifier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endPar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p>
          <a:p>
            <a:pPr marL="0" indent="0" defTabSz="473842">
              <a:spcBef>
                <a:spcPts val="0"/>
              </a:spcBef>
              <a:spcAft>
                <a:spcPts val="300"/>
              </a:spcAft>
              <a:buFont typeface="Wingdings" panose="05000000000000000000" pitchFamily="2" charset="2"/>
              <a:buNone/>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Shopping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cart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able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table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by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looking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particular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delete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by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looking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name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example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say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Music 2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worth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$3.00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cart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Music 2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worth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$10.00,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book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worth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$10.00.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delete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Music 2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worth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$10.00,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not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enough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search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just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called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Music 2,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1,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neither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enough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search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price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$10.00.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Instead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search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both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name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Music 2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price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$10.00.</a:t>
            </a:r>
            <a:endPar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indent="0" defTabSz="473842">
              <a:spcBef>
                <a:spcPts val="0"/>
              </a:spcBef>
              <a:spcAft>
                <a:spcPts val="300"/>
              </a:spcAft>
              <a:buFont typeface="Wingdings" panose="05000000000000000000" pitchFamily="2" charset="2"/>
              <a:buNone/>
              <a:defRPr/>
            </a:pPr>
            <a:r>
              <a:rPr lang="de-AT" sz="1000" b="0" u="none" dirty="0">
                <a:solidFill>
                  <a:schemeClr val="tx1"/>
                </a:solidFill>
                <a:latin typeface="Open Sans" panose="020B0606030504020204" pitchFamily="34" charset="0"/>
                <a:ea typeface="Open Sans" panose="020B0606030504020204" pitchFamily="34" charset="0"/>
                <a:cs typeface="Open Sans" panose="020B0606030504020204" pitchFamily="34" charset="0"/>
              </a:rPr>
              <a:t>If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TestStep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Shopping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cart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Module,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able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table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search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Music 2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Price 10.00. In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contrast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earlier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table-steering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where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specified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or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column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contained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cell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ActionMode </a:t>
            </a:r>
            <a:r>
              <a:rPr lang="de-AT"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Constraint </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find or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identify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by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searching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specific</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within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ActionMode </a:t>
            </a:r>
            <a:r>
              <a:rPr lang="de-AT"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Constraint </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tell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that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both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these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must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met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order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select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appropriate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table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will also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work</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matter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what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position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table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falls. Constraint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anywhere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heierarchy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within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Modules, not only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tables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but the most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common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use in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Html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is in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tables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b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tell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select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remove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update Shopping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cart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algn="just">
              <a:spcBef>
                <a:spcPts val="300"/>
              </a:spcBef>
              <a:spcAft>
                <a:spcPts val="600"/>
              </a:spcAft>
              <a:tabLst>
                <a:tab pos="226695" algn="l"/>
                <a:tab pos="453390" algn="l"/>
                <a:tab pos="680720" algn="l"/>
                <a:tab pos="457200" algn="l"/>
              </a:tabLst>
            </a:pP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Another</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issue</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face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is that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trigger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FireEvent.</a:t>
            </a:r>
            <a:r>
              <a:rPr lang="en-US" sz="1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FireEvent</a:t>
            </a:r>
            <a:r>
              <a:rPr lang="en-US" sz="1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notifies the SUT that a change has been made to the properties</a:t>
            </a:r>
            <a:r>
              <a:rPr lang="en-US" sz="10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of an object.</a:t>
            </a:r>
            <a:endParaRPr lang="en-US" sz="1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1"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p>
          <a:p>
            <a:pPr marL="0" indent="0" defTabSz="473842">
              <a:spcBef>
                <a:spcPts val="0"/>
              </a:spcBef>
              <a:spcAft>
                <a:spcPts val="300"/>
              </a:spcAft>
              <a:buFont typeface="Wingdings" panose="05000000000000000000" pitchFamily="2" charset="2"/>
              <a:buNone/>
              <a:defRPr/>
            </a:pP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example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say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text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box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allows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type in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but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there is no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option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click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enter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or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submit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alert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system</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manually been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entered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Instead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trigger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FireEvent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alerts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system</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been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entered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indent="0" defTabSz="473842">
              <a:spcBef>
                <a:spcPts val="0"/>
              </a:spcBef>
              <a:spcAft>
                <a:spcPts val="300"/>
              </a:spcAft>
              <a:buFont typeface="Wingdings" panose="05000000000000000000" pitchFamily="2" charset="2"/>
              <a:buNone/>
              <a:defRPr/>
            </a:pPr>
            <a:r>
              <a:rPr lang="de-AT" sz="1000" b="0" u="none" dirty="0">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steering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parameter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ModuleAttribute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FireEvent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should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executed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property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input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specified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also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change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other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properties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FireEvent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full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list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options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found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manual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Module.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tell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to Buffer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both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them</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together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TestCase, the TestStep will not only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insert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into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text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box but will also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notify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system</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change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been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control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according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FireEvent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parameter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163</a:t>
            </a:fld>
            <a:endParaRPr lang="de-DE"/>
          </a:p>
        </p:txBody>
      </p:sp>
    </p:spTree>
    <p:extLst>
      <p:ext uri="{BB962C8B-B14F-4D97-AF65-F5344CB8AC3E}">
        <p14:creationId xmlns:p14="http://schemas.microsoft.com/office/powerpoint/2010/main" val="2927132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164</a:t>
            </a:fld>
            <a:endParaRPr lang="de-DE"/>
          </a:p>
        </p:txBody>
      </p:sp>
    </p:spTree>
    <p:extLst>
      <p:ext uri="{BB962C8B-B14F-4D97-AF65-F5344CB8AC3E}">
        <p14:creationId xmlns:p14="http://schemas.microsoft.com/office/powerpoint/2010/main" val="16920029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165</a:t>
            </a:fld>
            <a:endParaRPr lang="de-DE"/>
          </a:p>
        </p:txBody>
      </p:sp>
    </p:spTree>
    <p:extLst>
      <p:ext uri="{BB962C8B-B14F-4D97-AF65-F5344CB8AC3E}">
        <p14:creationId xmlns:p14="http://schemas.microsoft.com/office/powerpoint/2010/main" val="30207859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Exercise 17a Constraint </a:t>
            </a:r>
          </a:p>
          <a:p>
            <a:r>
              <a:rPr lang="en-US" sz="1200" b="0" i="0" u="none" strike="noStrike" kern="1200" baseline="0" dirty="0">
                <a:solidFill>
                  <a:schemeClr val="tx1"/>
                </a:solidFill>
                <a:latin typeface="+mn-lt"/>
                <a:ea typeface="+mn-ea"/>
                <a:cs typeface="+mn-cs"/>
              </a:rPr>
              <a:t>Students will use the ActionMode Constraint within a TestStep, which will delete a particular item from the shopping cart regardless of its position in the table.</a:t>
            </a:r>
          </a:p>
          <a:p>
            <a:endParaRPr lang="de-AT" sz="1200" b="0"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Exercise 17b FireEvent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solve a Tricentis obstacle from the Obstacle Course which requires using the ActionMode FireEvent within a TestStep. They will first create a new Module from the Obstacle Course, and then change the value of the </a:t>
            </a:r>
            <a:r>
              <a:rPr lang="en-US" sz="1200" b="0" i="0" u="none" strike="noStrike" kern="1200" baseline="0" dirty="0" err="1">
                <a:solidFill>
                  <a:schemeClr val="tx1"/>
                </a:solidFill>
                <a:latin typeface="+mn-lt"/>
                <a:ea typeface="+mn-ea"/>
                <a:cs typeface="+mn-cs"/>
              </a:rPr>
              <a:t>SteeringParameter</a:t>
            </a:r>
            <a:r>
              <a:rPr lang="en-US" sz="1200" b="0" i="0" u="none" strike="noStrike" kern="1200" baseline="0" dirty="0">
                <a:solidFill>
                  <a:schemeClr val="tx1"/>
                </a:solidFill>
                <a:latin typeface="+mn-lt"/>
                <a:ea typeface="+mn-ea"/>
                <a:cs typeface="+mn-cs"/>
              </a:rPr>
              <a:t> FireEvent. They will add this Module to a new TestCase and complete steps necessary for the TestCase to add two values together from the obstacle and enter the sum into the correct field. </a:t>
            </a:r>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168</a:t>
            </a:fld>
            <a:endParaRPr lang="de-DE"/>
          </a:p>
        </p:txBody>
      </p:sp>
    </p:spTree>
    <p:extLst>
      <p:ext uri="{BB962C8B-B14F-4D97-AF65-F5344CB8AC3E}">
        <p14:creationId xmlns:p14="http://schemas.microsoft.com/office/powerpoint/2010/main" val="320786556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Contact</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Tricentis</a:t>
            </a:r>
          </a:p>
          <a:p>
            <a:endPar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it-IT"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USA</a:t>
            </a:r>
          </a:p>
          <a:p>
            <a:r>
              <a:rPr lang="es-E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Tricentis US Headquarters</a:t>
            </a:r>
          </a:p>
          <a:p>
            <a:r>
              <a:rPr lang="es-E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5150 El Camino Real</a:t>
            </a:r>
          </a:p>
          <a:p>
            <a:r>
              <a:rPr lang="es-E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Suite D14</a:t>
            </a:r>
          </a:p>
          <a:p>
            <a:r>
              <a:rPr lang="es-E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Los Altos, CA 94022</a:t>
            </a:r>
            <a: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b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Telephone: +1 201 633 470 - 2</a:t>
            </a:r>
            <a:b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Fax: +1 201 633 470 - 4</a:t>
            </a:r>
            <a:b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endPar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de-AT"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Austria</a:t>
            </a:r>
          </a:p>
          <a:p>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Tricentis GmbH </a:t>
            </a:r>
            <a:b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Leonard-Bernstein-Straße 10 </a:t>
            </a:r>
            <a:b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1220 Vienna </a:t>
            </a:r>
            <a:b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Austria</a:t>
            </a:r>
          </a:p>
          <a:p>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Telephone: +43 (0)1 263 24 09 - 0 </a:t>
            </a:r>
            <a:b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Fax: +43 (0)1 263 24 09 - 15 </a:t>
            </a:r>
          </a:p>
          <a:p>
            <a:endPar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Australia</a:t>
            </a: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TRICENTIS PTY LTD </a:t>
            </a:r>
            <a:b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Level 3, Suite 4, 2-12 Foveaux Street </a:t>
            </a:r>
            <a:b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Surry Hills NSW 2010 </a:t>
            </a:r>
            <a:b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Australia</a:t>
            </a: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Telephone: +61 (2) 8458 0766 </a:t>
            </a:r>
            <a:b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Fax: +61 (2) 8458 0771 </a:t>
            </a:r>
            <a:endPar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de-DE" dirty="0"/>
          </a:p>
        </p:txBody>
      </p:sp>
      <p:sp>
        <p:nvSpPr>
          <p:cNvPr id="4" name="Footer Placeholder 3"/>
          <p:cNvSpPr>
            <a:spLocks noGrp="1"/>
          </p:cNvSpPr>
          <p:nvPr>
            <p:ph type="ftr" sz="quarter" idx="10"/>
          </p:nvPr>
        </p:nvSpPr>
        <p:spPr/>
        <p:txBody>
          <a:bodyPr/>
          <a:lstStyle/>
          <a:p>
            <a:r>
              <a:rPr lang="fr-FR"/>
              <a:t>© 2016 Tricentis GmbH, v. 2016/01/Tosca 9.0</a:t>
            </a:r>
            <a:endParaRPr lang="en-US" dirty="0"/>
          </a:p>
        </p:txBody>
      </p:sp>
      <p:sp>
        <p:nvSpPr>
          <p:cNvPr id="6" name="Header Placeholder 5"/>
          <p:cNvSpPr>
            <a:spLocks noGrp="1"/>
          </p:cNvSpPr>
          <p:nvPr>
            <p:ph type="hdr" sz="quarter" idx="12"/>
          </p:nvPr>
        </p:nvSpPr>
        <p:spPr/>
        <p:txBody>
          <a:bodyPr/>
          <a:lstStyle/>
          <a:p>
            <a:r>
              <a:rPr lang="de-AT"/>
              <a:t>Tricentis Certified Professional</a:t>
            </a:r>
            <a:endParaRPr lang="de-AT" dirty="0"/>
          </a:p>
        </p:txBody>
      </p:sp>
      <p:sp>
        <p:nvSpPr>
          <p:cNvPr id="7" name="Date Placeholder 6"/>
          <p:cNvSpPr>
            <a:spLocks noGrp="1"/>
          </p:cNvSpPr>
          <p:nvPr>
            <p:ph type="dt" idx="13"/>
          </p:nvPr>
        </p:nvSpPr>
        <p:spPr/>
        <p:txBody>
          <a:bodyPr/>
          <a:lstStyle/>
          <a:p>
            <a:r>
              <a:rPr lang="de-DE" dirty="0" err="1"/>
              <a:t>Presentation</a:t>
            </a:r>
            <a:r>
              <a:rPr lang="de-DE" dirty="0"/>
              <a:t> | Test Case Design</a:t>
            </a:r>
            <a:endParaRPr lang="de-AT" dirty="0"/>
          </a:p>
        </p:txBody>
      </p:sp>
    </p:spTree>
    <p:extLst>
      <p:ext uri="{BB962C8B-B14F-4D97-AF65-F5344CB8AC3E}">
        <p14:creationId xmlns:p14="http://schemas.microsoft.com/office/powerpoint/2010/main" val="3144466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68DF64D-DE0C-405E-898D-FA5A7E878241}" type="slidenum">
              <a:rPr lang="de-DE" smtClean="0"/>
              <a:t>18</a:t>
            </a:fld>
            <a:endParaRPr lang="de-DE"/>
          </a:p>
        </p:txBody>
      </p:sp>
    </p:spTree>
    <p:extLst>
      <p:ext uri="{BB962C8B-B14F-4D97-AF65-F5344CB8AC3E}">
        <p14:creationId xmlns:p14="http://schemas.microsoft.com/office/powerpoint/2010/main" val="3168157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a:effectLst/>
                <a:latin typeface="Calibri" panose="020F0502020204030204" pitchFamily="34" charset="0"/>
              </a:rPr>
              <a:t>Benefits: </a:t>
            </a:r>
            <a:r>
              <a:rPr lang="de-CH" sz="1800" dirty="0" err="1">
                <a:effectLst/>
                <a:latin typeface="Calibri" panose="020F0502020204030204" pitchFamily="34" charset="0"/>
              </a:rPr>
              <a:t>easier</a:t>
            </a:r>
            <a:r>
              <a:rPr lang="de-CH" sz="1800" dirty="0">
                <a:effectLst/>
                <a:latin typeface="Calibri" panose="020F0502020204030204" pitchFamily="34" charset="0"/>
              </a:rPr>
              <a:t> </a:t>
            </a:r>
            <a:r>
              <a:rPr lang="de-CH" sz="1800" dirty="0" err="1">
                <a:effectLst/>
                <a:latin typeface="Calibri" panose="020F0502020204030204" pitchFamily="34" charset="0"/>
              </a:rPr>
              <a:t>maintenance</a:t>
            </a:r>
            <a:r>
              <a:rPr lang="de-CH" sz="1800" dirty="0">
                <a:effectLst/>
                <a:latin typeface="Calibri" panose="020F0502020204030204" pitchFamily="34" charset="0"/>
              </a:rPr>
              <a:t> / </a:t>
            </a:r>
            <a:r>
              <a:rPr lang="de-CH" sz="1800" dirty="0" err="1">
                <a:effectLst/>
                <a:latin typeface="Calibri" panose="020F0502020204030204" pitchFamily="34" charset="0"/>
              </a:rPr>
              <a:t>greater</a:t>
            </a:r>
            <a:r>
              <a:rPr lang="de-CH" sz="1800" dirty="0">
                <a:effectLst/>
                <a:latin typeface="Calibri" panose="020F0502020204030204" pitchFamily="34" charset="0"/>
              </a:rPr>
              <a:t> </a:t>
            </a:r>
            <a:r>
              <a:rPr lang="de-CH" sz="1800" dirty="0" err="1">
                <a:effectLst/>
                <a:latin typeface="Calibri" panose="020F0502020204030204" pitchFamily="34" charset="0"/>
              </a:rPr>
              <a:t>efficiency</a:t>
            </a:r>
            <a:r>
              <a:rPr lang="de-CH" sz="1800" dirty="0">
                <a:effectLst/>
                <a:latin typeface="Calibri" panose="020F0502020204030204" pitchFamily="34" charset="0"/>
              </a:rPr>
              <a:t> /</a:t>
            </a:r>
            <a:r>
              <a:rPr lang="de-CH" sz="1800" dirty="0" err="1">
                <a:effectLst/>
                <a:latin typeface="Calibri" panose="020F0502020204030204" pitchFamily="34" charset="0"/>
              </a:rPr>
              <a:t>higher</a:t>
            </a:r>
            <a:r>
              <a:rPr lang="de-CH" sz="1800" dirty="0">
                <a:effectLst/>
                <a:latin typeface="Calibri" panose="020F0502020204030204" pitchFamily="34" charset="0"/>
              </a:rPr>
              <a:t> </a:t>
            </a:r>
            <a:r>
              <a:rPr lang="de-CH" sz="1800" dirty="0" err="1">
                <a:effectLst/>
                <a:latin typeface="Calibri" panose="020F0502020204030204" pitchFamily="34" charset="0"/>
              </a:rPr>
              <a:t>readability</a:t>
            </a:r>
            <a:endParaRPr lang="de-CH" sz="1800" dirty="0">
              <a:effectLst/>
              <a:latin typeface="Calibri" panose="020F0502020204030204" pitchFamily="34" charset="0"/>
            </a:endParaRPr>
          </a:p>
          <a:p>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19</a:t>
            </a:fld>
            <a:endParaRPr lang="de-CH"/>
          </a:p>
        </p:txBody>
      </p:sp>
    </p:spTree>
    <p:extLst>
      <p:ext uri="{BB962C8B-B14F-4D97-AF65-F5344CB8AC3E}">
        <p14:creationId xmlns:p14="http://schemas.microsoft.com/office/powerpoint/2010/main" val="2850541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20</a:t>
            </a:fld>
            <a:endParaRPr lang="de-DE"/>
          </a:p>
        </p:txBody>
      </p:sp>
    </p:spTree>
    <p:extLst>
      <p:ext uri="{BB962C8B-B14F-4D97-AF65-F5344CB8AC3E}">
        <p14:creationId xmlns:p14="http://schemas.microsoft.com/office/powerpoint/2010/main" val="4200927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21</a:t>
            </a:fld>
            <a:endParaRPr lang="de-DE"/>
          </a:p>
        </p:txBody>
      </p:sp>
    </p:spTree>
    <p:extLst>
      <p:ext uri="{BB962C8B-B14F-4D97-AF65-F5344CB8AC3E}">
        <p14:creationId xmlns:p14="http://schemas.microsoft.com/office/powerpoint/2010/main" val="105900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22</a:t>
            </a:fld>
            <a:endParaRPr lang="de-DE"/>
          </a:p>
        </p:txBody>
      </p:sp>
    </p:spTree>
    <p:extLst>
      <p:ext uri="{BB962C8B-B14F-4D97-AF65-F5344CB8AC3E}">
        <p14:creationId xmlns:p14="http://schemas.microsoft.com/office/powerpoint/2010/main" val="2848185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23</a:t>
            </a:fld>
            <a:endParaRPr lang="de-DE"/>
          </a:p>
        </p:txBody>
      </p:sp>
    </p:spTree>
    <p:extLst>
      <p:ext uri="{BB962C8B-B14F-4D97-AF65-F5344CB8AC3E}">
        <p14:creationId xmlns:p14="http://schemas.microsoft.com/office/powerpoint/2010/main" val="2394991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24</a:t>
            </a:fld>
            <a:endParaRPr lang="de-DE"/>
          </a:p>
        </p:txBody>
      </p:sp>
    </p:spTree>
    <p:extLst>
      <p:ext uri="{BB962C8B-B14F-4D97-AF65-F5344CB8AC3E}">
        <p14:creationId xmlns:p14="http://schemas.microsoft.com/office/powerpoint/2010/main" val="2536363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AS I: Course Structure</a:t>
            </a:r>
            <a:endParaRPr lang="de-DE" sz="1000" b="0" u="none"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a:solidFill>
                  <a:schemeClr val="tx1"/>
                </a:solidFill>
                <a:latin typeface="Open Sans" panose="020B0606030504020204" pitchFamily="34" charset="0"/>
                <a:ea typeface="Open Sans" panose="020B0606030504020204" pitchFamily="34" charset="0"/>
                <a:cs typeface="Open Sans" panose="020B0606030504020204" pitchFamily="34" charset="0"/>
              </a:rPr>
              <a:t>Getting</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Started - The System Under Test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Tour the Demo Web Shop and learn the general storyline of the testing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Getting Started - Introduction to Tosca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Tour the default view of Tosca and create a new workspace using the Base Subset as a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TestCase 1 Shipping Costs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Automate </a:t>
            </a:r>
            <a:r>
              <a:rPr lang="en-US" sz="1000" i="1" dirty="0">
                <a:solidFill>
                  <a:schemeClr val="tx1"/>
                </a:solidFill>
                <a:latin typeface="Open Sans" panose="020B0606030504020204" pitchFamily="34" charset="0"/>
                <a:ea typeface="Open Sans" panose="020B0606030504020204" pitchFamily="34" charset="0"/>
                <a:cs typeface="Open Sans" panose="020B0606030504020204" pitchFamily="34" charset="0"/>
              </a:rPr>
              <a:t>a complete TestCase and become familiar with</a:t>
            </a:r>
            <a:r>
              <a:rPr lang="en-US" sz="100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essential</a:t>
            </a:r>
            <a:r>
              <a:rPr lang="en-US" sz="1000" i="1"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navigation and automation functionalities.</a:t>
            </a:r>
            <a:endPar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TestCase 2 Payment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TestCase 3 Discount Code</a:t>
            </a:r>
            <a:endParaRPr lang="de-DE"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TestCase 4 Reorder</a:t>
            </a:r>
            <a:endParaRPr lang="de-DE"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TestCase 5 Total Price all Orders</a:t>
            </a:r>
          </a:p>
          <a:p>
            <a:pPr marL="1714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Learn</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i="1" dirty="0">
                <a:solidFill>
                  <a:schemeClr val="tx1"/>
                </a:solidFill>
                <a:latin typeface="Open Sans" panose="020B0606030504020204" pitchFamily="34" charset="0"/>
                <a:ea typeface="Open Sans" panose="020B0606030504020204" pitchFamily="34" charset="0"/>
                <a:cs typeface="Open Sans" panose="020B0606030504020204" pitchFamily="34" charset="0"/>
              </a:rPr>
              <a:t>additional Tosca functionalities including Libraries, Recovery Scenarios, Test Configuration</a:t>
            </a:r>
            <a:r>
              <a:rPr lang="en-US" sz="100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i="1" dirty="0">
                <a:solidFill>
                  <a:schemeClr val="tx1"/>
                </a:solidFill>
                <a:latin typeface="Open Sans" panose="020B0606030504020204" pitchFamily="34" charset="0"/>
                <a:ea typeface="Open Sans" panose="020B0606030504020204" pitchFamily="34" charset="0"/>
                <a:cs typeface="Open Sans" panose="020B0606030504020204" pitchFamily="34" charset="0"/>
              </a:rPr>
              <a:t>Parameters,</a:t>
            </a:r>
            <a:r>
              <a:rPr lang="en-US" sz="100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Business Parameters,</a:t>
            </a:r>
            <a:r>
              <a:rPr lang="en-US" sz="1000" i="1" dirty="0">
                <a:solidFill>
                  <a:schemeClr val="tx1"/>
                </a:solidFill>
                <a:latin typeface="Open Sans" panose="020B0606030504020204" pitchFamily="34" charset="0"/>
                <a:ea typeface="Open Sans" panose="020B0606030504020204" pitchFamily="34" charset="0"/>
                <a:cs typeface="Open Sans" panose="020B0606030504020204" pitchFamily="34" charset="0"/>
              </a:rPr>
              <a:t> Dynamic Values, Dynamic IDs,</a:t>
            </a:r>
            <a:r>
              <a:rPr lang="en-US" sz="100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as well as </a:t>
            </a:r>
            <a:r>
              <a:rPr lang="en-US" sz="1000" i="1" dirty="0">
                <a:solidFill>
                  <a:schemeClr val="tx1"/>
                </a:solidFill>
                <a:latin typeface="Open Sans" panose="020B0606030504020204" pitchFamily="34" charset="0"/>
                <a:ea typeface="Open Sans" panose="020B0606030504020204" pitchFamily="34" charset="0"/>
                <a:cs typeface="Open Sans" panose="020B0606030504020204" pitchFamily="34" charset="0"/>
              </a:rPr>
              <a:t>Loops and Conditions. </a:t>
            </a: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Assessment Exams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Test your knowledge after completing each TestCase.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Final Exam</a:t>
            </a:r>
            <a:endParaRPr lang="de-DE"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1" u="none" dirty="0">
                <a:solidFill>
                  <a:schemeClr val="tx1"/>
                </a:solidFill>
                <a:latin typeface="Open Sans" panose="020B0606030504020204" pitchFamily="34" charset="0"/>
                <a:ea typeface="Open Sans" panose="020B0606030504020204" pitchFamily="34" charset="0"/>
                <a:cs typeface="Open Sans" panose="020B0606030504020204" pitchFamily="34" charset="0"/>
              </a:rPr>
              <a:t>Prove</a:t>
            </a: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your knowledge of all topics covered in the course in order to earn a certificate. </a:t>
            </a:r>
            <a:endParaRPr lang="de-DE" sz="1000" b="0" i="1" u="none"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2</a:t>
            </a:fld>
            <a:endParaRPr lang="de-DE"/>
          </a:p>
        </p:txBody>
      </p:sp>
    </p:spTree>
    <p:extLst>
      <p:ext uri="{BB962C8B-B14F-4D97-AF65-F5344CB8AC3E}">
        <p14:creationId xmlns:p14="http://schemas.microsoft.com/office/powerpoint/2010/main" val="1147451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25</a:t>
            </a:fld>
            <a:endParaRPr lang="de-DE"/>
          </a:p>
        </p:txBody>
      </p:sp>
    </p:spTree>
    <p:extLst>
      <p:ext uri="{BB962C8B-B14F-4D97-AF65-F5344CB8AC3E}">
        <p14:creationId xmlns:p14="http://schemas.microsoft.com/office/powerpoint/2010/main" val="1499063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26</a:t>
            </a:fld>
            <a:endParaRPr lang="de-DE"/>
          </a:p>
        </p:txBody>
      </p:sp>
    </p:spTree>
    <p:extLst>
      <p:ext uri="{BB962C8B-B14F-4D97-AF65-F5344CB8AC3E}">
        <p14:creationId xmlns:p14="http://schemas.microsoft.com/office/powerpoint/2010/main" val="1271322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Exercise 1a Create a Module Identify by Property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Within the Modules section, students create a Module using the XScan which contains the controls necessary for logging in to the Demo Web Shop. Each of the controls must be uniquely identified. Identification by Property will be required. The Module and some of its Attributes will need to be renamed according to their purpose. </a:t>
            </a:r>
          </a:p>
          <a:p>
            <a:endParaRPr lang="de-AT"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Exercise 1b Identify by Anchor and Create ControlGroup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create a second Module using the XScan which contains the controls for the product choice tabs. Each of the controls must be uniquely identified using the identification by Anchor method. The Module root property called “Title” will be edited to contain a Wildcard so this Module can function on all pages of the Demo Web Shop. The Module will be renamed and a ControlGroup created to contain its Attributes.</a:t>
            </a:r>
          </a:p>
        </p:txBody>
      </p:sp>
      <p:sp>
        <p:nvSpPr>
          <p:cNvPr id="4" name="Slide Number Placeholder 3"/>
          <p:cNvSpPr>
            <a:spLocks noGrp="1"/>
          </p:cNvSpPr>
          <p:nvPr>
            <p:ph type="sldNum" sz="quarter" idx="10"/>
          </p:nvPr>
        </p:nvSpPr>
        <p:spPr/>
        <p:txBody>
          <a:bodyPr/>
          <a:lstStyle/>
          <a:p>
            <a:fld id="{968DF64D-DE0C-405E-898D-FA5A7E878241}" type="slidenum">
              <a:rPr lang="de-DE" smtClean="0"/>
              <a:t>27</a:t>
            </a:fld>
            <a:endParaRPr lang="de-DE"/>
          </a:p>
        </p:txBody>
      </p:sp>
    </p:spTree>
    <p:extLst>
      <p:ext uri="{BB962C8B-B14F-4D97-AF65-F5344CB8AC3E}">
        <p14:creationId xmlns:p14="http://schemas.microsoft.com/office/powerpoint/2010/main" val="2982442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28</a:t>
            </a:fld>
            <a:endParaRPr lang="de-CH"/>
          </a:p>
        </p:txBody>
      </p:sp>
    </p:spTree>
    <p:extLst>
      <p:ext uri="{BB962C8B-B14F-4D97-AF65-F5344CB8AC3E}">
        <p14:creationId xmlns:p14="http://schemas.microsoft.com/office/powerpoint/2010/main" val="126982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29</a:t>
            </a:fld>
            <a:endParaRPr lang="de-CH"/>
          </a:p>
        </p:txBody>
      </p:sp>
    </p:spTree>
    <p:extLst>
      <p:ext uri="{BB962C8B-B14F-4D97-AF65-F5344CB8AC3E}">
        <p14:creationId xmlns:p14="http://schemas.microsoft.com/office/powerpoint/2010/main" val="4039918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30</a:t>
            </a:fld>
            <a:endParaRPr lang="de-CH"/>
          </a:p>
        </p:txBody>
      </p:sp>
    </p:spTree>
    <p:extLst>
      <p:ext uri="{BB962C8B-B14F-4D97-AF65-F5344CB8AC3E}">
        <p14:creationId xmlns:p14="http://schemas.microsoft.com/office/powerpoint/2010/main" val="2095720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31</a:t>
            </a:fld>
            <a:endParaRPr lang="de-CH"/>
          </a:p>
        </p:txBody>
      </p:sp>
    </p:spTree>
    <p:extLst>
      <p:ext uri="{BB962C8B-B14F-4D97-AF65-F5344CB8AC3E}">
        <p14:creationId xmlns:p14="http://schemas.microsoft.com/office/powerpoint/2010/main" val="2511909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It</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is very important to maintain a well organized workspace in Tosca with clearly named elements. A structure and naming convention that works for the whole team must be determined at the beginning. When it comes to TestCases, this is especially important. </a:t>
            </a:r>
            <a:endParaRPr lang="en-US" sz="1000" b="0" i="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Usually members of a test team will be sharing the same project, or Tosca artifacts, while working in their own workspaces. A workspace is a local copy of certain parts of the repository for the whole project. Options for working in a multiuser environment, including how to check in and out shared elements, will be taught toward the end of this course.</a:t>
            </a: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endPar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altLang="de-DE"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TestCase Folders </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are used to organize </a:t>
            </a:r>
            <a:r>
              <a:rPr lang="en-US" altLang="de-DE"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TestCases</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As we’ve briefly mentioned before, TestCases are the basic elements containing the dialog sequence information, or in other words, containing the information of a path taken through an application. During this training, we will create and execute five TestCases. </a:t>
            </a:r>
          </a:p>
          <a:p>
            <a:pPr marL="0" indent="0" defTabSz="473842">
              <a:spcBef>
                <a:spcPts val="0"/>
              </a:spcBef>
              <a:spcAft>
                <a:spcPts val="300"/>
              </a:spcAft>
              <a:buFont typeface="Wingdings" panose="05000000000000000000" pitchFamily="2" charset="2"/>
              <a:buNone/>
              <a:defRPr/>
            </a:pPr>
            <a:endPar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Each TestCase should be assigned a </a:t>
            </a:r>
            <a:r>
              <a:rPr lang="en-US" altLang="de-DE"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Workstate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Workstate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tells us which stage of development the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is in. This is important for both reporting and for multiuser environments. </a:t>
            </a:r>
          </a:p>
          <a:p>
            <a:pPr marL="0" indent="0" defTabSz="473842">
              <a:spcBef>
                <a:spcPts val="0"/>
              </a:spcBef>
              <a:spcAft>
                <a:spcPts val="300"/>
              </a:spcAft>
              <a:buFont typeface="Wingdings" panose="05000000000000000000" pitchFamily="2" charset="2"/>
              <a:buNone/>
              <a:defRPr/>
            </a:pPr>
            <a:endPar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3 options for </a:t>
            </a:r>
            <a:r>
              <a:rPr lang="en-US" altLang="de-DE" sz="1000" b="1"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altLang="de-DE"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altLang="de-DE" sz="1000" b="1"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Workstate</a:t>
            </a:r>
            <a:r>
              <a:rPr lang="en-US" altLang="de-DE"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are: </a:t>
            </a:r>
          </a:p>
          <a:p>
            <a:pPr marL="228600" indent="-228600" defTabSz="473842">
              <a:spcBef>
                <a:spcPts val="0"/>
              </a:spcBef>
              <a:spcAft>
                <a:spcPts val="300"/>
              </a:spcAft>
              <a:buFont typeface="Wingdings" panose="05000000000000000000" pitchFamily="2" charset="2"/>
              <a:buAutoNum type="arabicPeriod"/>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PLANNED</a:t>
            </a:r>
          </a:p>
          <a:p>
            <a:pPr marL="228600" indent="-228600" defTabSz="473842">
              <a:spcBef>
                <a:spcPts val="0"/>
              </a:spcBef>
              <a:spcAft>
                <a:spcPts val="300"/>
              </a:spcAft>
              <a:buFont typeface="Wingdings" panose="05000000000000000000" pitchFamily="2" charset="2"/>
              <a:buAutoNum type="arabicPeriod"/>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IN_WORK</a:t>
            </a:r>
          </a:p>
          <a:p>
            <a:pPr marL="228600" indent="-228600" defTabSz="473842">
              <a:spcBef>
                <a:spcPts val="0"/>
              </a:spcBef>
              <a:spcAft>
                <a:spcPts val="300"/>
              </a:spcAft>
              <a:buFont typeface="Wingdings" panose="05000000000000000000" pitchFamily="2" charset="2"/>
              <a:buAutoNum type="arabicPeriod"/>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COMPLETED</a:t>
            </a:r>
          </a:p>
          <a:p>
            <a:pPr marL="228600" indent="-228600" defTabSz="473842">
              <a:spcBef>
                <a:spcPts val="0"/>
              </a:spcBef>
              <a:spcAft>
                <a:spcPts val="300"/>
              </a:spcAft>
              <a:buFont typeface="Wingdings" panose="05000000000000000000" pitchFamily="2" charset="2"/>
              <a:buAutoNum type="arabicPeriod"/>
              <a:defRPr/>
            </a:pPr>
            <a:endPar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PLANNED is the default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Workstate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that is set when a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is created. This means that a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is expected to be built, but work has not yet begun.</a:t>
            </a:r>
          </a:p>
          <a:p>
            <a:pPr marL="0" indent="0" defTabSz="473842">
              <a:spcBef>
                <a:spcPts val="0"/>
              </a:spcBef>
              <a:spcAft>
                <a:spcPts val="300"/>
              </a:spcAft>
              <a:buFont typeface="Wingdings" panose="05000000000000000000" pitchFamily="2" charset="2"/>
              <a:buNone/>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IN_WORK should be set once you have begun working on, modifying, and editing a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Finally, a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should be set to COMPLETED when it is ready for review or for execution.</a:t>
            </a:r>
          </a:p>
          <a:p>
            <a:pPr marL="0" indent="0" defTabSz="473842">
              <a:spcBef>
                <a:spcPts val="0"/>
              </a:spcBef>
              <a:spcAft>
                <a:spcPts val="300"/>
              </a:spcAft>
              <a:buFont typeface="Wingdings" panose="05000000000000000000" pitchFamily="2" charset="2"/>
              <a:buNone/>
              <a:defRPr/>
            </a:pPr>
            <a:endPar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 set the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Workstate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focus on the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ensure that the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Workstate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column is visible in the working pane. Open the drop down box under this column at the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level and select the desired option.</a:t>
            </a:r>
          </a:p>
          <a:p>
            <a:pPr marL="0" indent="0" defTabSz="473842">
              <a:spcBef>
                <a:spcPts val="0"/>
              </a:spcBef>
              <a:spcAft>
                <a:spcPts val="300"/>
              </a:spcAft>
              <a:buFont typeface="Wingdings" panose="05000000000000000000" pitchFamily="2" charset="2"/>
              <a:buNone/>
              <a:defRPr/>
            </a:pPr>
            <a:endPar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purpose of the first TestCase in this course is to verify the calculation of ground shipping costs for purchasing blue jeans in the Web Shop using a credit card. Let’s determine which path is taken through the Web Shop.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171450" indent="-171450" defTabSz="473842">
              <a:spcBef>
                <a:spcPts val="0"/>
              </a:spcBef>
              <a:spcAft>
                <a:spcPts val="300"/>
              </a:spcAft>
              <a:buFont typeface="Arial" panose="020B0604020202020204" pitchFamily="34" charset="0"/>
              <a:buChar char="•"/>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First, as a precondition, a user opens the Web Shop Url in a browser and logs in </a:t>
            </a:r>
          </a:p>
          <a:p>
            <a:pPr marL="171450" indent="-171450" defTabSz="473842">
              <a:spcBef>
                <a:spcPts val="0"/>
              </a:spcBef>
              <a:spcAft>
                <a:spcPts val="300"/>
              </a:spcAft>
              <a:buFont typeface="Arial" panose="020B0604020202020204" pitchFamily="34" charset="0"/>
              <a:buChar char="•"/>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Next, they add a product to the cart</a:t>
            </a:r>
          </a:p>
          <a:p>
            <a:pPr marL="171450" indent="-171450" defTabSz="473842">
              <a:spcBef>
                <a:spcPts val="0"/>
              </a:spcBef>
              <a:spcAft>
                <a:spcPts val="300"/>
              </a:spcAft>
              <a:buFont typeface="Arial" panose="020B0604020202020204" pitchFamily="34" charset="0"/>
              <a:buChar char="•"/>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After that, the check out process is completed</a:t>
            </a:r>
          </a:p>
          <a:p>
            <a:pPr marL="171450" indent="-171450" defTabSz="473842">
              <a:spcBef>
                <a:spcPts val="0"/>
              </a:spcBef>
              <a:spcAft>
                <a:spcPts val="300"/>
              </a:spcAft>
              <a:buFont typeface="Arial" panose="020B0604020202020204" pitchFamily="34" charset="0"/>
              <a:buChar char="•"/>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Then the prices are verified</a:t>
            </a:r>
          </a:p>
          <a:p>
            <a:pPr marL="171450" indent="-171450" defTabSz="473842">
              <a:spcBef>
                <a:spcPts val="0"/>
              </a:spcBef>
              <a:spcAft>
                <a:spcPts val="300"/>
              </a:spcAft>
              <a:buFont typeface="Arial" panose="020B0604020202020204" pitchFamily="34" charset="0"/>
              <a:buChar char="•"/>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And the order can be confirmed</a:t>
            </a:r>
          </a:p>
          <a:p>
            <a:pPr marL="171450" indent="-171450" defTabSz="473842">
              <a:spcBef>
                <a:spcPts val="0"/>
              </a:spcBef>
              <a:spcAft>
                <a:spcPts val="300"/>
              </a:spcAft>
              <a:buFont typeface="Arial" panose="020B0604020202020204" pitchFamily="34" charset="0"/>
              <a:buChar char="•"/>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If the order is successful, the correct message appears after confirmation</a:t>
            </a:r>
          </a:p>
          <a:p>
            <a:pPr marL="171450" indent="-171450" defTabSz="473842">
              <a:spcBef>
                <a:spcPts val="0"/>
              </a:spcBef>
              <a:spcAft>
                <a:spcPts val="300"/>
              </a:spcAft>
              <a:buFont typeface="Arial" panose="020B0604020202020204" pitchFamily="34" charset="0"/>
              <a:buChar char="•"/>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Finally, the user logs out and closes the browser</a:t>
            </a:r>
          </a:p>
          <a:p>
            <a:pPr marL="0" indent="0" defTabSz="473842">
              <a:spcBef>
                <a:spcPts val="0"/>
              </a:spcBef>
              <a:spcAft>
                <a:spcPts val="300"/>
              </a:spcAft>
              <a:buFont typeface="Arial" panose="020B0604020202020204" pitchFamily="34" charset="0"/>
              <a:buNone/>
              <a:defRPr/>
            </a:pPr>
            <a:endPar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Arial" panose="020B0604020202020204" pitchFamily="34" charset="0"/>
              <a:buNone/>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 keep this TestCase organized, we must use a TestCase Folder and a clearly named TestCase which will contain folders for the TestSteps. </a:t>
            </a:r>
          </a:p>
          <a:p>
            <a:pPr marL="0" indent="0" defTabSz="473842">
              <a:spcBef>
                <a:spcPts val="0"/>
              </a:spcBef>
              <a:spcAft>
                <a:spcPts val="300"/>
              </a:spcAft>
              <a:buFont typeface="Wingdings" panose="05000000000000000000" pitchFamily="2" charset="2"/>
              <a:buNone/>
              <a:defRPr/>
            </a:pPr>
            <a:endPar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lgn="l" defTabSz="473842">
              <a:spcBef>
                <a:spcPts val="0"/>
              </a:spcBef>
              <a:spcAft>
                <a:spcPts val="300"/>
              </a:spcAft>
              <a:buFont typeface="Wingdings" panose="05000000000000000000" pitchFamily="2" charset="2"/>
              <a:buNone/>
              <a:defRPr/>
            </a:pP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When a TestCase should be run on a browser, a value must be set to specify which browser to use. This can be done using a predefined </a:t>
            </a:r>
            <a:r>
              <a:rPr lang="en-US" altLang="de-DE" sz="1000" b="1"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TestConfigurationParameter</a:t>
            </a:r>
            <a:r>
              <a:rPr lang="en-US" altLang="de-DE"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(TCP)</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the name </a:t>
            </a:r>
            <a:r>
              <a:rPr lang="en-US" altLang="de-DE"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Browser</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set at the level of the TestCase. </a:t>
            </a:r>
            <a:r>
              <a:rPr lang="en-US" altLang="de-DE" sz="1000" b="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 create a TCP, open the Test Configuration tab, right click on the TestCase and select create </a:t>
            </a:r>
            <a:r>
              <a:rPr lang="en-US" altLang="de-DE" sz="1000" b="0" i="1"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TestConfigurationParameter</a:t>
            </a:r>
            <a:r>
              <a:rPr lang="en-US" altLang="de-DE" sz="1000" b="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Then enter the data. </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browser must be specified as Chrome, Firefox, or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InternetExplorer</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(written exactly as seen here). For this training we will always use </a:t>
            </a:r>
            <a:r>
              <a:rPr lang="en-US" altLang="de-DE"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InternetExplorer</a:t>
            </a:r>
            <a:r>
              <a:rPr lang="en-US" altLang="de-DE"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field is case sensitive. </a:t>
            </a: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de-DE" sz="1000" dirty="0"/>
          </a:p>
        </p:txBody>
      </p:sp>
      <p:sp>
        <p:nvSpPr>
          <p:cNvPr id="4" name="Slide Number Placeholder 3"/>
          <p:cNvSpPr>
            <a:spLocks noGrp="1"/>
          </p:cNvSpPr>
          <p:nvPr>
            <p:ph type="sldNum" sz="quarter" idx="10"/>
          </p:nvPr>
        </p:nvSpPr>
        <p:spPr/>
        <p:txBody>
          <a:bodyPr/>
          <a:lstStyle/>
          <a:p>
            <a:fld id="{968DF64D-DE0C-405E-898D-FA5A7E878241}" type="slidenum">
              <a:rPr lang="de-DE" smtClean="0"/>
              <a:t>32</a:t>
            </a:fld>
            <a:endParaRPr lang="de-DE"/>
          </a:p>
        </p:txBody>
      </p:sp>
    </p:spTree>
    <p:extLst>
      <p:ext uri="{BB962C8B-B14F-4D97-AF65-F5344CB8AC3E}">
        <p14:creationId xmlns:p14="http://schemas.microsoft.com/office/powerpoint/2010/main" val="3145377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33</a:t>
            </a:fld>
            <a:endParaRPr lang="de-DE"/>
          </a:p>
        </p:txBody>
      </p:sp>
    </p:spTree>
    <p:extLst>
      <p:ext uri="{BB962C8B-B14F-4D97-AF65-F5344CB8AC3E}">
        <p14:creationId xmlns:p14="http://schemas.microsoft.com/office/powerpoint/2010/main" val="1697187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34</a:t>
            </a:fld>
            <a:endParaRPr lang="de-DE"/>
          </a:p>
        </p:txBody>
      </p:sp>
    </p:spTree>
    <p:extLst>
      <p:ext uri="{BB962C8B-B14F-4D97-AF65-F5344CB8AC3E}">
        <p14:creationId xmlns:p14="http://schemas.microsoft.com/office/powerpoint/2010/main" val="534389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Contact</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Tricentis</a:t>
            </a:r>
          </a:p>
          <a:p>
            <a:endPar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it-IT"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USA</a:t>
            </a:r>
          </a:p>
          <a:p>
            <a:r>
              <a:rPr lang="es-E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Tricentis US Headquarters</a:t>
            </a:r>
          </a:p>
          <a:p>
            <a:r>
              <a:rPr lang="es-E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5150 El Camino Real</a:t>
            </a:r>
          </a:p>
          <a:p>
            <a:r>
              <a:rPr lang="es-E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Suite D14</a:t>
            </a:r>
          </a:p>
          <a:p>
            <a:r>
              <a:rPr lang="es-E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Los Altos, CA 94022</a:t>
            </a:r>
            <a: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b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Telephone: +1 201 633 470 - 2</a:t>
            </a:r>
            <a:b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Fax: +1 201 633 470 - 4</a:t>
            </a:r>
            <a:br>
              <a:rPr lang="it-I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endPar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de-AT"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Austria</a:t>
            </a:r>
          </a:p>
          <a:p>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Tricentis GmbH </a:t>
            </a:r>
            <a:b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Leonard-Bernstein-Straße 10 </a:t>
            </a:r>
            <a:b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1220 Vienna </a:t>
            </a:r>
            <a:b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Austria</a:t>
            </a:r>
          </a:p>
          <a:p>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Telephone: +43 (0)1 263 24 09 - 0 </a:t>
            </a:r>
            <a:b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Fax: +43 (0)1 263 24 09 - 15 </a:t>
            </a:r>
          </a:p>
          <a:p>
            <a:endPar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Australia</a:t>
            </a: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TRICENTIS PTY LTD </a:t>
            </a:r>
            <a:b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Level 3, Suite 4, 2-12 Foveaux Street </a:t>
            </a:r>
            <a:b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Surry Hills NSW 2010 </a:t>
            </a:r>
            <a:b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Australia</a:t>
            </a: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Telephone: +61 (2) 8458 0766 </a:t>
            </a:r>
            <a:b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Fax: +61 (2) 8458 0771 </a:t>
            </a:r>
            <a:endPar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de-DE" dirty="0"/>
          </a:p>
        </p:txBody>
      </p:sp>
      <p:sp>
        <p:nvSpPr>
          <p:cNvPr id="4" name="Footer Placeholder 3"/>
          <p:cNvSpPr>
            <a:spLocks noGrp="1"/>
          </p:cNvSpPr>
          <p:nvPr>
            <p:ph type="ftr" sz="quarter" idx="10"/>
          </p:nvPr>
        </p:nvSpPr>
        <p:spPr/>
        <p:txBody>
          <a:bodyPr/>
          <a:lstStyle/>
          <a:p>
            <a:r>
              <a:rPr lang="fr-FR"/>
              <a:t>© 2016 Tricentis GmbH, v. 2016/01/Tosca 9.0</a:t>
            </a:r>
            <a:endParaRPr lang="en-US" dirty="0"/>
          </a:p>
        </p:txBody>
      </p:sp>
      <p:sp>
        <p:nvSpPr>
          <p:cNvPr id="6" name="Header Placeholder 5"/>
          <p:cNvSpPr>
            <a:spLocks noGrp="1"/>
          </p:cNvSpPr>
          <p:nvPr>
            <p:ph type="hdr" sz="quarter" idx="12"/>
          </p:nvPr>
        </p:nvSpPr>
        <p:spPr/>
        <p:txBody>
          <a:bodyPr/>
          <a:lstStyle/>
          <a:p>
            <a:r>
              <a:rPr lang="de-AT"/>
              <a:t>Tricentis Certified Professional</a:t>
            </a:r>
            <a:endParaRPr lang="de-AT" dirty="0"/>
          </a:p>
        </p:txBody>
      </p:sp>
      <p:sp>
        <p:nvSpPr>
          <p:cNvPr id="7" name="Date Placeholder 6"/>
          <p:cNvSpPr>
            <a:spLocks noGrp="1"/>
          </p:cNvSpPr>
          <p:nvPr>
            <p:ph type="dt" idx="13"/>
          </p:nvPr>
        </p:nvSpPr>
        <p:spPr/>
        <p:txBody>
          <a:bodyPr/>
          <a:lstStyle/>
          <a:p>
            <a:r>
              <a:rPr lang="de-DE" dirty="0" err="1"/>
              <a:t>Presentation</a:t>
            </a:r>
            <a:r>
              <a:rPr lang="de-DE" dirty="0"/>
              <a:t> | Test Case Design</a:t>
            </a:r>
            <a:endParaRPr lang="de-AT" dirty="0"/>
          </a:p>
        </p:txBody>
      </p:sp>
    </p:spTree>
    <p:extLst>
      <p:ext uri="{BB962C8B-B14F-4D97-AF65-F5344CB8AC3E}">
        <p14:creationId xmlns:p14="http://schemas.microsoft.com/office/powerpoint/2010/main" val="3806805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35</a:t>
            </a:fld>
            <a:endParaRPr lang="de-DE"/>
          </a:p>
        </p:txBody>
      </p:sp>
    </p:spTree>
    <p:extLst>
      <p:ext uri="{BB962C8B-B14F-4D97-AF65-F5344CB8AC3E}">
        <p14:creationId xmlns:p14="http://schemas.microsoft.com/office/powerpoint/2010/main" val="72471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36</a:t>
            </a:fld>
            <a:endParaRPr lang="de-DE"/>
          </a:p>
        </p:txBody>
      </p:sp>
    </p:spTree>
    <p:extLst>
      <p:ext uri="{BB962C8B-B14F-4D97-AF65-F5344CB8AC3E}">
        <p14:creationId xmlns:p14="http://schemas.microsoft.com/office/powerpoint/2010/main" val="2034569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Exercise 2 TestCase Structure and Predefined Test Configuration Parameter</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the TestCases section, students will create a TestCase structure made up of a TestCase Folder, a subfolder, a TestCase, and 8 TestStep Folders. On the TestCase level, the Browser TCP will be set to use </a:t>
            </a:r>
            <a:r>
              <a:rPr lang="en-US" sz="1200" b="0" i="0" u="none" strike="noStrike" kern="1200" baseline="0" dirty="0" err="1">
                <a:solidFill>
                  <a:schemeClr val="tx1"/>
                </a:solidFill>
                <a:latin typeface="+mn-lt"/>
                <a:ea typeface="+mn-ea"/>
                <a:cs typeface="+mn-cs"/>
              </a:rPr>
              <a:t>InternetExplorer</a:t>
            </a:r>
            <a:r>
              <a:rPr lang="en-US" sz="1200" b="0" i="0" u="none" strike="noStrike" kern="1200" baseline="0" dirty="0">
                <a:solidFill>
                  <a:schemeClr val="tx1"/>
                </a:solidFill>
                <a:latin typeface="+mn-lt"/>
                <a:ea typeface="+mn-ea"/>
                <a:cs typeface="+mn-cs"/>
              </a:rPr>
              <a:t>. The </a:t>
            </a:r>
            <a:r>
              <a:rPr lang="en-US" sz="1200" b="0" i="0" u="none" strike="noStrike" kern="1200" baseline="0" dirty="0" err="1">
                <a:solidFill>
                  <a:schemeClr val="tx1"/>
                </a:solidFill>
                <a:latin typeface="+mn-lt"/>
                <a:ea typeface="+mn-ea"/>
                <a:cs typeface="+mn-cs"/>
              </a:rPr>
              <a:t>WorkState</a:t>
            </a:r>
            <a:r>
              <a:rPr lang="en-US" sz="1200" b="0" i="0" u="none" strike="noStrike" kern="1200" baseline="0" dirty="0">
                <a:solidFill>
                  <a:schemeClr val="tx1"/>
                </a:solidFill>
                <a:latin typeface="+mn-lt"/>
                <a:ea typeface="+mn-ea"/>
                <a:cs typeface="+mn-cs"/>
              </a:rPr>
              <a:t> of the TestCase will be set to </a:t>
            </a:r>
            <a:r>
              <a:rPr lang="en-US" sz="1200" b="0" i="0" u="none" strike="noStrike" kern="1200" baseline="0" dirty="0" err="1">
                <a:solidFill>
                  <a:schemeClr val="tx1"/>
                </a:solidFill>
                <a:latin typeface="+mn-lt"/>
                <a:ea typeface="+mn-ea"/>
                <a:cs typeface="+mn-cs"/>
              </a:rPr>
              <a:t>In_Work</a:t>
            </a:r>
            <a:r>
              <a:rPr lang="en-US" sz="1200" b="0" i="0" u="none" strike="noStrike" kern="1200" baseline="0" dirty="0">
                <a:solidFill>
                  <a:schemeClr val="tx1"/>
                </a:solidFill>
                <a:latin typeface="+mn-lt"/>
                <a:ea typeface="+mn-ea"/>
                <a:cs typeface="+mn-cs"/>
              </a:rPr>
              <a:t>. </a:t>
            </a:r>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37</a:t>
            </a:fld>
            <a:endParaRPr lang="de-DE"/>
          </a:p>
        </p:txBody>
      </p:sp>
    </p:spTree>
    <p:extLst>
      <p:ext uri="{BB962C8B-B14F-4D97-AF65-F5344CB8AC3E}">
        <p14:creationId xmlns:p14="http://schemas.microsoft.com/office/powerpoint/2010/main" val="865954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defTabSz="473842">
              <a:spcBef>
                <a:spcPts val="0"/>
              </a:spcBef>
              <a:spcAft>
                <a:spcPts val="300"/>
              </a:spcAft>
              <a:buFont typeface="Wingdings" panose="05000000000000000000" pitchFamily="2" charset="2"/>
              <a:buNone/>
              <a:defRPr/>
            </a:pPr>
            <a:r>
              <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that we have an organizational structure for the first TestCase, we must define the sequence in steps. </a:t>
            </a:r>
            <a:endPar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endParaRPr lang="en-US" sz="1000" b="1" i="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Consider the path</a:t>
            </a:r>
            <a:r>
              <a:rPr lang="en-US" sz="1000" b="0" i="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What is the first step to take? Before anything, the Web Shop needs to be opened in Internet Explorer. </a:t>
            </a: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latin typeface="Open Sans" panose="020B0606030504020204" pitchFamily="34" charset="0"/>
                <a:ea typeface="Open Sans" panose="020B0606030504020204" pitchFamily="34" charset="0"/>
                <a:cs typeface="Open Sans" panose="020B0606030504020204" pitchFamily="34" charset="0"/>
              </a:rPr>
              <a:t>Demonstration</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For training purposes, you have been provided with a number of Modules which were imported with the Base Subset. These include the Tricentis Standard Modules, which are used for </a:t>
            </a:r>
            <a:r>
              <a:rPr lang="en-US" sz="1000" b="0" i="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common steering operations across many applications</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Module set, named </a:t>
            </a:r>
            <a:r>
              <a:rPr lang="en-US"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Standard.tce</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 </a:t>
            </a:r>
            <a:r>
              <a:rPr lang="en-US" sz="1000" b="0" i="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standard Subset that comes with your Tosca installation</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You have also been provided with Web Shop Modules which have been created for various pages within the Web Shop. These Modules would normally have to be created for each project.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To open a webpage in a browser, you can use the Module named Open Url, found within the Tricentis Standard Modules.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 </a:t>
            </a:r>
            <a:r>
              <a:rPr lang="en-US" sz="1000" b="1"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TestStep</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can be created by dragging and dropping a Module onto a TestCase or a TestStep Folder or by using the </a:t>
            </a:r>
            <a:r>
              <a:rPr lang="en-US" sz="1000" b="1"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Add TestStep </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function. To use the Add </a:t>
            </a:r>
            <a:r>
              <a:rPr lang="en-US"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function, you simply right click on the object onto which or after which you want the </a:t>
            </a:r>
            <a:r>
              <a:rPr lang="en-US"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be added and select “Add </a:t>
            </a:r>
            <a:r>
              <a:rPr lang="en-US"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You can also use the shortcut “</a:t>
            </a:r>
            <a:r>
              <a:rPr lang="en-US"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Ctrl+T</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can be done on the following objects: </a:t>
            </a:r>
          </a:p>
          <a:p>
            <a:r>
              <a:rPr lang="en-US" sz="1000" dirty="0" err="1">
                <a:effectLst/>
              </a:rPr>
              <a:t>TestCases</a:t>
            </a:r>
            <a:endParaRPr lang="en-US" sz="1000" dirty="0">
              <a:effectLst/>
            </a:endParaRPr>
          </a:p>
          <a:p>
            <a:r>
              <a:rPr lang="en-US" sz="1000" dirty="0" err="1">
                <a:effectLst/>
              </a:rPr>
              <a:t>TestStep</a:t>
            </a:r>
            <a:r>
              <a:rPr lang="en-US" sz="1000" baseline="0" dirty="0">
                <a:effectLst/>
              </a:rPr>
              <a:t> Folders</a:t>
            </a:r>
            <a:endParaRPr lang="en-US" sz="1000" dirty="0">
              <a:effectLst/>
            </a:endParaRPr>
          </a:p>
          <a:p>
            <a:r>
              <a:rPr lang="en-US" sz="1000" dirty="0" err="1">
                <a:effectLst/>
              </a:rPr>
              <a:t>TestSteps</a:t>
            </a:r>
            <a:endParaRPr lang="en-US" sz="1000" dirty="0">
              <a:effectLst/>
            </a:endParaRPr>
          </a:p>
          <a:p>
            <a:r>
              <a:rPr lang="en-US" sz="1000" dirty="0" err="1">
                <a:effectLst/>
              </a:rPr>
              <a:t>TestStepValues</a:t>
            </a:r>
            <a:endParaRPr lang="en-US" sz="1000" dirty="0">
              <a:effectLst/>
            </a:endParaRPr>
          </a:p>
          <a:p>
            <a:r>
              <a:rPr lang="en-US" sz="1000" dirty="0">
                <a:effectLst/>
              </a:rPr>
              <a:t>Reusable </a:t>
            </a:r>
            <a:r>
              <a:rPr lang="en-US" sz="1000" dirty="0" err="1">
                <a:effectLst/>
              </a:rPr>
              <a:t>TestStepBlocks</a:t>
            </a:r>
            <a:endParaRPr lang="en-US" sz="1000" dirty="0">
              <a:effectLst/>
            </a:endParaRPr>
          </a:p>
          <a:p>
            <a:endParaRPr lang="en-US" sz="1000" dirty="0">
              <a:effectLst/>
            </a:endParaRPr>
          </a:p>
          <a:p>
            <a:r>
              <a:rPr lang="en-US" sz="1000" dirty="0">
                <a:effectLst/>
              </a:rPr>
              <a:t>The Add</a:t>
            </a:r>
            <a:r>
              <a:rPr lang="en-US" sz="1000" baseline="0" dirty="0">
                <a:effectLst/>
              </a:rPr>
              <a:t> </a:t>
            </a:r>
            <a:r>
              <a:rPr lang="en-US" sz="1000" baseline="0" dirty="0" err="1">
                <a:effectLst/>
              </a:rPr>
              <a:t>TestStep</a:t>
            </a:r>
            <a:r>
              <a:rPr lang="en-US" sz="1000" baseline="0" dirty="0">
                <a:effectLst/>
              </a:rPr>
              <a:t> window then appears. Tosca will use the characters you type into the search field to perform a so-called “Fuzzy Search” to search for matching Module names or </a:t>
            </a:r>
            <a:r>
              <a:rPr lang="en-US" sz="1000" baseline="0" dirty="0" err="1">
                <a:effectLst/>
              </a:rPr>
              <a:t>ReusableTestStepBlocks</a:t>
            </a:r>
            <a:r>
              <a:rPr lang="en-US" sz="1000" baseline="0" dirty="0">
                <a:effectLst/>
              </a:rPr>
              <a:t> (which you will learn about in Lesson 7 of this course) names. Tosca will display the first 25 results that most closely match your search term. Characters that match the search term will be highlighted in the result. The fuzzy search will look for the characters in your search term in the order you type them, but they may not be right next to each other in the result. The closer the characters appear in the name of an item, the higher it will appear on the result list. Foe example, we will search in our workspace for “Top Menu”. When I start to type the word “Top”, a list of all results which contain the characters “t”, “o”, and “p” in that order appear. Top menu appears first, followed by all results where the characters are farther apart. I could also, for example, search for the Module “</a:t>
            </a:r>
            <a:r>
              <a:rPr lang="en-US" sz="1000" baseline="0" dirty="0" err="1">
                <a:effectLst/>
              </a:rPr>
              <a:t>Tbox</a:t>
            </a:r>
            <a:r>
              <a:rPr lang="en-US" sz="1000" baseline="0" dirty="0">
                <a:effectLst/>
              </a:rPr>
              <a:t> Window Operation” using the search term “two”. You can then simply click on the Module you want to add as a </a:t>
            </a:r>
            <a:r>
              <a:rPr lang="en-US" sz="1000" baseline="0" dirty="0" err="1">
                <a:effectLst/>
              </a:rPr>
              <a:t>TestStep</a:t>
            </a:r>
            <a:r>
              <a:rPr lang="en-US" sz="1000" baseline="0" dirty="0">
                <a:effectLst/>
              </a:rPr>
              <a:t> or use the arrow keys to select and press enter.</a:t>
            </a:r>
          </a:p>
          <a:p>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Make sure that </a:t>
            </a:r>
            <a:r>
              <a:rPr lang="en-US"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yourTestSteps</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must be structured chronologically. You can simply drag and drop them to reorder them.</a:t>
            </a:r>
          </a:p>
          <a:p>
            <a:pPr marL="0" indent="0" defTabSz="473842">
              <a:spcBef>
                <a:spcPts val="0"/>
              </a:spcBef>
              <a:spcAft>
                <a:spcPts val="300"/>
              </a:spcAft>
              <a:buFont typeface="Wingdings" panose="05000000000000000000" pitchFamily="2" charset="2"/>
              <a:buNone/>
              <a:defRPr/>
            </a:pPr>
            <a:endPar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Every TestStep should be renamed </a:t>
            </a:r>
            <a:r>
              <a:rPr lang="en-US" sz="1000" dirty="0">
                <a:latin typeface="Open Sans" panose="020B0606030504020204" pitchFamily="34" charset="0"/>
                <a:ea typeface="Open Sans" panose="020B0606030504020204" pitchFamily="34" charset="0"/>
                <a:cs typeface="Open Sans" panose="020B0606030504020204" pitchFamily="34" charset="0"/>
              </a:rPr>
              <a:t>to reflect exactly what is happening</a:t>
            </a:r>
            <a:r>
              <a:rPr lang="en-US" sz="1000" baseline="0" dirty="0">
                <a:latin typeface="Open Sans" panose="020B0606030504020204" pitchFamily="34" charset="0"/>
                <a:ea typeface="Open Sans" panose="020B0606030504020204" pitchFamily="34" charset="0"/>
                <a:cs typeface="Open Sans" panose="020B0606030504020204" pitchFamily="34" charset="0"/>
              </a:rPr>
              <a:t> within it. To steer the Web Shop using this step, instructions must be entered into Tosca. In this case, it is entering the specific Url to open. </a:t>
            </a:r>
            <a:endPar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TestSteps, TestCases, and TestCase Folders can be run in the </a:t>
            </a:r>
            <a:r>
              <a:rPr lang="en-US" sz="1000" b="1"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ScratchBook</a:t>
            </a:r>
            <a:r>
              <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1000" b="1"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and the results </a:t>
            </a:r>
            <a:r>
              <a:rPr lang="en-US" sz="1000" b="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are only temporarily saved</a:t>
            </a:r>
            <a:r>
              <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is useful for testing before final execution. To do this, I can right click on single or multiple Folders, TestSteps or TestCases, and click </a:t>
            </a:r>
            <a:r>
              <a:rPr lang="en-US" sz="1000" b="0" i="1"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Run in </a:t>
            </a:r>
            <a:r>
              <a:rPr lang="en-US" sz="1000" b="0" i="1"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ScratchBook</a:t>
            </a:r>
            <a:r>
              <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folders and TestSteps will be executed in the order they were selected.</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Watch here how Tosca automatically opens the Url using Internet Explorer, as this is the browser we specified in our </a:t>
            </a:r>
            <a:r>
              <a:rPr lang="en-US" sz="1000" b="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TestConfigurationParameter</a:t>
            </a:r>
            <a:r>
              <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results appear in Tosca. If anything went wrong, a red X would appear next to the step with </a:t>
            </a:r>
            <a:r>
              <a:rPr lang="en-US" sz="1000" b="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Loginfo</a:t>
            </a:r>
            <a:r>
              <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explaining what happened. When everything runs correctly, the steps are marked with a green checkmark.</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38</a:t>
            </a:fld>
            <a:endParaRPr lang="de-DE"/>
          </a:p>
        </p:txBody>
      </p:sp>
    </p:spTree>
    <p:extLst>
      <p:ext uri="{BB962C8B-B14F-4D97-AF65-F5344CB8AC3E}">
        <p14:creationId xmlns:p14="http://schemas.microsoft.com/office/powerpoint/2010/main" val="3768900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39</a:t>
            </a:fld>
            <a:endParaRPr lang="de-DE"/>
          </a:p>
        </p:txBody>
      </p:sp>
    </p:spTree>
    <p:extLst>
      <p:ext uri="{BB962C8B-B14F-4D97-AF65-F5344CB8AC3E}">
        <p14:creationId xmlns:p14="http://schemas.microsoft.com/office/powerpoint/2010/main" val="3593689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40</a:t>
            </a:fld>
            <a:endParaRPr lang="de-DE"/>
          </a:p>
        </p:txBody>
      </p:sp>
    </p:spTree>
    <p:extLst>
      <p:ext uri="{BB962C8B-B14F-4D97-AF65-F5344CB8AC3E}">
        <p14:creationId xmlns:p14="http://schemas.microsoft.com/office/powerpoint/2010/main" val="2762568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41</a:t>
            </a:fld>
            <a:endParaRPr lang="de-DE"/>
          </a:p>
        </p:txBody>
      </p:sp>
    </p:spTree>
    <p:extLst>
      <p:ext uri="{BB962C8B-B14F-4D97-AF65-F5344CB8AC3E}">
        <p14:creationId xmlns:p14="http://schemas.microsoft.com/office/powerpoint/2010/main" val="3203845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42</a:t>
            </a:fld>
            <a:endParaRPr lang="de-DE"/>
          </a:p>
        </p:txBody>
      </p:sp>
    </p:spTree>
    <p:extLst>
      <p:ext uri="{BB962C8B-B14F-4D97-AF65-F5344CB8AC3E}">
        <p14:creationId xmlns:p14="http://schemas.microsoft.com/office/powerpoint/2010/main" val="294886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Exercise 3a Open and Close the Application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add the Standard Module </a:t>
            </a:r>
            <a:r>
              <a:rPr lang="en-US" sz="1200" b="0" i="0" u="none" strike="noStrike" kern="1200" baseline="0" dirty="0" err="1">
                <a:solidFill>
                  <a:schemeClr val="tx1"/>
                </a:solidFill>
                <a:latin typeface="+mn-lt"/>
                <a:ea typeface="+mn-ea"/>
                <a:cs typeface="+mn-cs"/>
              </a:rPr>
              <a:t>OpenUrl</a:t>
            </a:r>
            <a:r>
              <a:rPr lang="en-US" sz="1200" b="0" i="0" u="none" strike="noStrike" kern="1200" baseline="0" dirty="0">
                <a:solidFill>
                  <a:schemeClr val="tx1"/>
                </a:solidFill>
                <a:latin typeface="+mn-lt"/>
                <a:ea typeface="+mn-ea"/>
                <a:cs typeface="+mn-cs"/>
              </a:rPr>
              <a:t> to their TestCase and enter the value for it to open the Demo Web Shop Url. Next, they will add the Standard Module TBox Window Operation and enter the values for it to close the Url. </a:t>
            </a:r>
          </a:p>
          <a:p>
            <a:endParaRPr lang="de-AT" sz="1200" b="0"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Exercise 3b Create TestSteps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fill their TestCase with 17 additional pre-existing Modules. These will be organized into the correct TestStep Folders and renamed according to their purposes. </a:t>
            </a:r>
          </a:p>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43</a:t>
            </a:fld>
            <a:endParaRPr lang="de-DE"/>
          </a:p>
        </p:txBody>
      </p:sp>
    </p:spTree>
    <p:extLst>
      <p:ext uri="{BB962C8B-B14F-4D97-AF65-F5344CB8AC3E}">
        <p14:creationId xmlns:p14="http://schemas.microsoft.com/office/powerpoint/2010/main" val="145762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defTabSz="473842">
              <a:spcBef>
                <a:spcPts val="0"/>
              </a:spcBef>
              <a:spcAft>
                <a:spcPts val="300"/>
              </a:spcAft>
              <a:buFont typeface="Wingdings" panose="05000000000000000000" pitchFamily="2" charset="2"/>
              <a:buNone/>
              <a:defRPr/>
            </a:pPr>
            <a:r>
              <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Now that you have created all of the necessary TestSteps, we must enter</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instructions to steer the SUT.</a:t>
            </a: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endParaRPr lang="en-US" sz="1000" b="1" i="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TestSteps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organized</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TestCase in the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order</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to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proceed</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steer</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application</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Values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need</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entered</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TestSteps to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tell</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exactly</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how</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do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case</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need</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instruct</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to open the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application</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order</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product</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check out,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verify</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correct</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shipping</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costs</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been</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added</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total,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then</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confirm</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success</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logout</a:t>
            </a:r>
            <a:r>
              <a:rPr lang="de-AT"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When I expand the TestSteps, I can see the TestStepValues.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TestStepValues </a:t>
            </a:r>
            <a:r>
              <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represent controls on the screen of the SUT.</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this view, many columns can be seen. To hide currently irrelevant columns, hold the mouse over the column name and drag downward until an X can be seen, then release it. Columns can be opened again by right clicking the column row and opening the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Column Chooser</a:t>
            </a:r>
            <a:r>
              <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Various columns can be opened depending on the section of Tosca you’re working in.</a:t>
            </a:r>
          </a:p>
          <a:p>
            <a:pPr marL="0" indent="0" defTabSz="473842">
              <a:spcBef>
                <a:spcPts val="0"/>
              </a:spcBef>
              <a:spcAft>
                <a:spcPts val="300"/>
              </a:spcAft>
              <a:buFont typeface="Wingdings" panose="05000000000000000000" pitchFamily="2" charset="2"/>
              <a:buNone/>
              <a:defRPr/>
            </a:pPr>
            <a:endPar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When filling in TestStepValues, the columns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Value</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ActionMode</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1"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DataType</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Name </a:t>
            </a:r>
            <a:r>
              <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should be visible. </a:t>
            </a:r>
          </a:p>
          <a:p>
            <a:pPr marL="0" indent="0" defTabSz="473842">
              <a:spcBef>
                <a:spcPts val="0"/>
              </a:spcBef>
              <a:spcAft>
                <a:spcPts val="300"/>
              </a:spcAft>
              <a:buFont typeface="Wingdings" panose="05000000000000000000" pitchFamily="2" charset="2"/>
              <a:buNone/>
              <a:defRPr/>
            </a:pPr>
            <a:endParaRPr lang="en-US" sz="1200" i="0" baseline="0" dirty="0"/>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44</a:t>
            </a:fld>
            <a:endParaRPr lang="de-DE"/>
          </a:p>
        </p:txBody>
      </p:sp>
    </p:spTree>
    <p:extLst>
      <p:ext uri="{BB962C8B-B14F-4D97-AF65-F5344CB8AC3E}">
        <p14:creationId xmlns:p14="http://schemas.microsoft.com/office/powerpoint/2010/main" val="296999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Getting</a:t>
            </a:r>
            <a:r>
              <a:rPr lang="en-US" sz="1000" b="1"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Started: The System Under Test</a:t>
            </a:r>
            <a:endPar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Automation</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Specialist course </a:t>
            </a:r>
            <a:r>
              <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will focus on the creation and execution of five</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test cases</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for a single system under test. This system under test, or SUT, is called the Demo Web Shop, which is referred to as the Web Shop throughout this training. This was created exclusively for Tricentis training purposes and is held on a public website and resembles a true online shop.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Within the Web Shop, users are able to create an account, browse through items for sale, and complete the checkout process, among other things. There are numerous paths a user may take when using the Web Shop. For example, it may vary what items are being purchased, how they are shipped, which method of payment is used, and even if a discount code is being applied. You will soon learn that each of these paths can be represented for testers as </a:t>
            </a:r>
            <a:r>
              <a:rPr lang="en-US" sz="1000" b="1"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test cases</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Within this course, five different test cases will be created and executed in Tricentis Tosca to test the SUT using various paths.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The test cases have been predetermined based on the most important requirements of the Web Shop. These TestCases are named shipping costs, payment process, discount code, reorder, and total of all orders. Each of these refer to a requirement of the Web Shop that is required to run successfully. In testing projects, the most important requirements are tested first.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By the end of the course, students will have the skills necessary to create and execute fully automated Html test cases.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 order to test the Web Shop, you, as the tester, will need to become a registered user and be familiar with the Web Shop. Once you complete the following exercise to register, please tour the website, adding items to your cart and observing the purchase process.</a:t>
            </a:r>
          </a:p>
          <a:p>
            <a:endParaRPr lang="de-DE" sz="1000" dirty="0"/>
          </a:p>
        </p:txBody>
      </p:sp>
      <p:sp>
        <p:nvSpPr>
          <p:cNvPr id="4" name="Slide Number Placeholder 3"/>
          <p:cNvSpPr>
            <a:spLocks noGrp="1"/>
          </p:cNvSpPr>
          <p:nvPr>
            <p:ph type="sldNum" sz="quarter" idx="10"/>
          </p:nvPr>
        </p:nvSpPr>
        <p:spPr/>
        <p:txBody>
          <a:bodyPr/>
          <a:lstStyle/>
          <a:p>
            <a:fld id="{968DF64D-DE0C-405E-898D-FA5A7E878241}" type="slidenum">
              <a:rPr lang="de-DE" smtClean="0"/>
              <a:t>4</a:t>
            </a:fld>
            <a:endParaRPr lang="de-DE"/>
          </a:p>
        </p:txBody>
      </p:sp>
    </p:spTree>
    <p:extLst>
      <p:ext uri="{BB962C8B-B14F-4D97-AF65-F5344CB8AC3E}">
        <p14:creationId xmlns:p14="http://schemas.microsoft.com/office/powerpoint/2010/main" val="3928248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Rot="1" noChangeAspect="1" noChangeArrowheads="1" noTextEdit="1"/>
          </p:cNvSpPr>
          <p:nvPr>
            <p:ph type="sldImg"/>
          </p:nvPr>
        </p:nvSpPr>
        <p:spPr>
          <a:xfrm>
            <a:off x="-280988" y="508000"/>
            <a:ext cx="7678738" cy="4319588"/>
          </a:xfrm>
          <a:ln/>
        </p:spPr>
      </p:sp>
      <p:sp>
        <p:nvSpPr>
          <p:cNvPr id="211972" name="Rectangle 3"/>
          <p:cNvSpPr>
            <a:spLocks noGrp="1" noChangeArrowheads="1"/>
          </p:cNvSpPr>
          <p:nvPr>
            <p:ph type="body" idx="1"/>
          </p:nvPr>
        </p:nvSpPr>
        <p:spPr>
          <a:xfrm>
            <a:off x="676800" y="4946400"/>
            <a:ext cx="5760000" cy="4860000"/>
          </a:xfrm>
          <a:noFill/>
        </p:spPr>
        <p:txBody>
          <a:bodyPr lIns="95841" tIns="47922" rIns="95841" bIns="47922">
            <a:noAutofit/>
          </a:bodyPr>
          <a:lstStyle/>
          <a:p>
            <a:pPr marL="0" indent="0" defTabSz="473842">
              <a:spcBef>
                <a:spcPts val="0"/>
              </a:spcBef>
              <a:spcAft>
                <a:spcPts val="300"/>
              </a:spcAft>
              <a:buFont typeface="Wingdings" panose="05000000000000000000" pitchFamily="2" charset="2"/>
              <a:buNone/>
              <a:defRPr/>
            </a:pPr>
            <a:r>
              <a:rPr lang="en-US" sz="1200" b="1" i="0" u="sng" baseline="0" dirty="0"/>
              <a:t>Demonstration</a:t>
            </a:r>
          </a:p>
          <a:p>
            <a:pPr marL="0" marR="0" indent="0" algn="l" defTabSz="473842"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200" i="0" baseline="0" dirty="0"/>
              <a:t>Let’s have a look at the options for TestStep Values.</a:t>
            </a:r>
          </a:p>
          <a:p>
            <a:pPr marL="0" marR="0" indent="0" algn="l" defTabSz="473842"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US" sz="1200" i="0" baseline="0" dirty="0"/>
          </a:p>
          <a:p>
            <a:pPr marL="0" marR="0" indent="0" algn="l" defTabSz="473842"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200" i="0" baseline="0" dirty="0"/>
              <a:t>To instruct Tosca to activate a button or link, </a:t>
            </a:r>
            <a:r>
              <a:rPr lang="en-US" sz="1200" b="1" i="0" baseline="0" dirty="0"/>
              <a:t>any single character</a:t>
            </a:r>
            <a:r>
              <a:rPr lang="en-US" sz="1200" i="0" baseline="0" dirty="0"/>
              <a:t>, like X, can be entered as the value next to the specific control. This automatically sets the ActionMode to Input and the </a:t>
            </a:r>
            <a:r>
              <a:rPr lang="en-US" sz="1200" i="0" baseline="0" dirty="0" err="1"/>
              <a:t>DataType</a:t>
            </a:r>
            <a:r>
              <a:rPr lang="en-US" sz="1200" i="0" baseline="0" dirty="0"/>
              <a:t> to String. It is also possible to activate a button or link by manually setting the ActionMode to input while leaving the value blank. However, it is best practice to enter a value so anyone working on the TestCase can easily see that the value has been used. You will learn more about ActionModes and </a:t>
            </a:r>
            <a:r>
              <a:rPr lang="en-US" sz="1200" i="0" baseline="0" dirty="0" err="1"/>
              <a:t>DataTypes</a:t>
            </a:r>
            <a:r>
              <a:rPr lang="en-US" sz="1200" i="0" baseline="0" dirty="0"/>
              <a:t> in upcoming lessons.</a:t>
            </a:r>
          </a:p>
          <a:p>
            <a:pPr marL="0" indent="0" defTabSz="473842">
              <a:spcBef>
                <a:spcPts val="0"/>
              </a:spcBef>
              <a:spcAft>
                <a:spcPts val="300"/>
              </a:spcAft>
              <a:buFont typeface="Arial" panose="020B0604020202020204" pitchFamily="34" charset="0"/>
              <a:buNone/>
              <a:defRPr/>
            </a:pPr>
            <a:endParaRPr lang="en-US" sz="1200" b="0" i="0" baseline="0" dirty="0"/>
          </a:p>
          <a:p>
            <a:pPr marL="0" indent="0" defTabSz="473842">
              <a:spcBef>
                <a:spcPts val="0"/>
              </a:spcBef>
              <a:spcAft>
                <a:spcPts val="300"/>
              </a:spcAft>
              <a:buFont typeface="Arial" panose="020B0604020202020204" pitchFamily="34" charset="0"/>
              <a:buNone/>
              <a:defRPr/>
            </a:pPr>
            <a:r>
              <a:rPr lang="en-US" sz="1200" b="1" i="0" baseline="0" dirty="0"/>
              <a:t>{CLICK} </a:t>
            </a:r>
            <a:r>
              <a:rPr lang="en-US" sz="1200" i="0" baseline="0" dirty="0"/>
              <a:t>is used to display the curser during automation on the screen as it clicks on the control, imitating the UI action of a mouse click.</a:t>
            </a:r>
          </a:p>
          <a:p>
            <a:pPr marL="0" indent="0" defTabSz="473842">
              <a:spcBef>
                <a:spcPts val="0"/>
              </a:spcBef>
              <a:spcAft>
                <a:spcPts val="300"/>
              </a:spcAft>
              <a:buFont typeface="Arial" panose="020B0604020202020204" pitchFamily="34" charset="0"/>
              <a:buNone/>
              <a:defRPr/>
            </a:pPr>
            <a:endParaRPr lang="de-AT" sz="1200" b="1" baseline="0" dirty="0"/>
          </a:p>
          <a:p>
            <a:pPr marL="0" indent="0" defTabSz="473842">
              <a:spcBef>
                <a:spcPts val="0"/>
              </a:spcBef>
              <a:spcAft>
                <a:spcPts val="300"/>
              </a:spcAft>
              <a:buFont typeface="Arial" panose="020B0604020202020204" pitchFamily="34" charset="0"/>
              <a:buNone/>
              <a:defRPr/>
            </a:pPr>
            <a:r>
              <a:rPr lang="de-AT" sz="1200" b="1" baseline="0" dirty="0"/>
              <a:t>ENTER</a:t>
            </a:r>
            <a:r>
              <a:rPr lang="de-AT" sz="1200" baseline="0" dirty="0"/>
              <a:t> </a:t>
            </a:r>
            <a:r>
              <a:rPr lang="de-AT" sz="1200" baseline="0" dirty="0" err="1"/>
              <a:t>is</a:t>
            </a:r>
            <a:r>
              <a:rPr lang="de-AT" sz="1200" baseline="0" dirty="0"/>
              <a:t> </a:t>
            </a:r>
            <a:r>
              <a:rPr lang="de-AT" sz="1200" baseline="0" dirty="0" err="1"/>
              <a:t>used</a:t>
            </a:r>
            <a:r>
              <a:rPr lang="de-AT" sz="1200" baseline="0" dirty="0"/>
              <a:t> to </a:t>
            </a:r>
            <a:r>
              <a:rPr lang="de-AT" sz="1200" baseline="0" dirty="0" err="1"/>
              <a:t>simulate</a:t>
            </a:r>
            <a:r>
              <a:rPr lang="de-AT" sz="1200" baseline="0" dirty="0"/>
              <a:t> the </a:t>
            </a:r>
            <a:r>
              <a:rPr lang="de-AT" sz="1200" baseline="0" dirty="0" err="1"/>
              <a:t>keyboard</a:t>
            </a:r>
            <a:r>
              <a:rPr lang="de-AT" sz="1200" baseline="0" dirty="0"/>
              <a:t> </a:t>
            </a:r>
            <a:r>
              <a:rPr lang="de-AT" sz="1200" baseline="0" dirty="0" err="1"/>
              <a:t>button</a:t>
            </a:r>
            <a:r>
              <a:rPr lang="de-AT" sz="1200" baseline="0" dirty="0"/>
              <a:t> „Enter“.</a:t>
            </a:r>
            <a:endParaRPr lang="en-US" sz="1200" i="0" baseline="0" dirty="0"/>
          </a:p>
          <a:p>
            <a:pPr marL="0" indent="0" defTabSz="473842">
              <a:spcBef>
                <a:spcPts val="0"/>
              </a:spcBef>
              <a:spcAft>
                <a:spcPts val="300"/>
              </a:spcAft>
              <a:buFont typeface="Arial" panose="020B0604020202020204" pitchFamily="34" charset="0"/>
              <a:buNone/>
              <a:defRPr/>
            </a:pPr>
            <a:endParaRPr lang="en-US" sz="1200" b="1" i="0" baseline="0" dirty="0"/>
          </a:p>
          <a:p>
            <a:pPr marL="0" indent="0" defTabSz="473842">
              <a:spcBef>
                <a:spcPts val="0"/>
              </a:spcBef>
              <a:spcAft>
                <a:spcPts val="300"/>
              </a:spcAft>
              <a:buFont typeface="Arial" panose="020B0604020202020204" pitchFamily="34" charset="0"/>
              <a:buNone/>
              <a:defRPr/>
            </a:pPr>
            <a:r>
              <a:rPr lang="en-US" sz="1200" b="1" i="0" baseline="0" dirty="0"/>
              <a:t>Specific text and numbers </a:t>
            </a:r>
            <a:r>
              <a:rPr lang="en-US" sz="1200" i="0" baseline="0" dirty="0"/>
              <a:t>can be entered directly as values. For example, as text box input or for verifying certain values.</a:t>
            </a:r>
          </a:p>
          <a:p>
            <a:pPr marL="0" indent="0" defTabSz="473842">
              <a:spcBef>
                <a:spcPts val="0"/>
              </a:spcBef>
              <a:spcAft>
                <a:spcPts val="300"/>
              </a:spcAft>
              <a:buFont typeface="Arial" panose="020B0604020202020204" pitchFamily="34" charset="0"/>
              <a:buNone/>
              <a:defRPr/>
            </a:pPr>
            <a:endParaRPr lang="en-US" sz="1200" i="0" baseline="0" dirty="0"/>
          </a:p>
          <a:p>
            <a:pPr marL="0" indent="0" defTabSz="473842">
              <a:spcBef>
                <a:spcPts val="0"/>
              </a:spcBef>
              <a:spcAft>
                <a:spcPts val="300"/>
              </a:spcAft>
              <a:buFont typeface="Arial" panose="020B0604020202020204" pitchFamily="34" charset="0"/>
              <a:buNone/>
              <a:defRPr/>
            </a:pPr>
            <a:r>
              <a:rPr lang="en-US" sz="1200" i="0" baseline="0" dirty="0"/>
              <a:t>When steering a TestStep containing a ControlGroup, the value options are available within a </a:t>
            </a:r>
            <a:r>
              <a:rPr lang="en-US" sz="1200" b="1" i="0" baseline="0" dirty="0"/>
              <a:t>drop down list</a:t>
            </a:r>
            <a:r>
              <a:rPr lang="en-US" sz="1200" i="0" baseline="0" dirty="0"/>
              <a:t>, as seen here. Drop down lists will also be displayed this way. </a:t>
            </a:r>
          </a:p>
        </p:txBody>
      </p:sp>
      <p:sp>
        <p:nvSpPr>
          <p:cNvPr id="6" name="Date Placeholder 5"/>
          <p:cNvSpPr>
            <a:spLocks noGrp="1"/>
          </p:cNvSpPr>
          <p:nvPr>
            <p:ph type="dt" idx="14"/>
          </p:nvPr>
        </p:nvSpPr>
        <p:spPr/>
        <p:txBody>
          <a:bodyPr/>
          <a:lstStyle/>
          <a:p>
            <a:r>
              <a:rPr lang="de-DE"/>
              <a:t>Presentation | Test Case Design</a:t>
            </a:r>
            <a:endParaRPr lang="de-AT" dirty="0"/>
          </a:p>
        </p:txBody>
      </p:sp>
      <p:sp>
        <p:nvSpPr>
          <p:cNvPr id="7" name="Footer Placeholder 6"/>
          <p:cNvSpPr>
            <a:spLocks noGrp="1"/>
          </p:cNvSpPr>
          <p:nvPr>
            <p:ph type="ftr" sz="quarter" idx="15"/>
          </p:nvPr>
        </p:nvSpPr>
        <p:spPr/>
        <p:txBody>
          <a:bodyPr/>
          <a:lstStyle/>
          <a:p>
            <a:r>
              <a:rPr lang="fr-FR"/>
              <a:t>© 2016 Tricentis GmbH, v. 2016/01/Tosca 9.0</a:t>
            </a:r>
            <a:endParaRPr lang="en-US" dirty="0"/>
          </a:p>
        </p:txBody>
      </p:sp>
      <p:sp>
        <p:nvSpPr>
          <p:cNvPr id="9" name="Header Placeholder 8"/>
          <p:cNvSpPr>
            <a:spLocks noGrp="1"/>
          </p:cNvSpPr>
          <p:nvPr>
            <p:ph type="hdr" sz="quarter" idx="17"/>
          </p:nvPr>
        </p:nvSpPr>
        <p:spPr/>
        <p:txBody>
          <a:bodyPr/>
          <a:lstStyle/>
          <a:p>
            <a:r>
              <a:rPr lang="de-AT"/>
              <a:t>Tricentis Certified Professional</a:t>
            </a:r>
            <a:endParaRPr lang="de-AT" dirty="0"/>
          </a:p>
        </p:txBody>
      </p:sp>
    </p:spTree>
    <p:extLst>
      <p:ext uri="{BB962C8B-B14F-4D97-AF65-F5344CB8AC3E}">
        <p14:creationId xmlns:p14="http://schemas.microsoft.com/office/powerpoint/2010/main" val="602813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Rot="1" noChangeAspect="1" noChangeArrowheads="1" noTextEdit="1"/>
          </p:cNvSpPr>
          <p:nvPr>
            <p:ph type="sldImg"/>
          </p:nvPr>
        </p:nvSpPr>
        <p:spPr>
          <a:xfrm>
            <a:off x="-280988" y="508000"/>
            <a:ext cx="7678738" cy="4319588"/>
          </a:xfrm>
          <a:ln/>
        </p:spPr>
      </p:sp>
      <p:sp>
        <p:nvSpPr>
          <p:cNvPr id="211972" name="Rectangle 3"/>
          <p:cNvSpPr>
            <a:spLocks noGrp="1" noChangeArrowheads="1"/>
          </p:cNvSpPr>
          <p:nvPr>
            <p:ph type="body" idx="1"/>
          </p:nvPr>
        </p:nvSpPr>
        <p:spPr>
          <a:xfrm>
            <a:off x="676800" y="4946400"/>
            <a:ext cx="5760000" cy="4860000"/>
          </a:xfrm>
          <a:noFill/>
        </p:spPr>
        <p:txBody>
          <a:bodyPr lIns="95841" tIns="47922" rIns="95841" bIns="47922">
            <a:noAutofit/>
          </a:bodyPr>
          <a:lstStyle/>
          <a:p>
            <a:pPr marL="0" indent="0" defTabSz="473842">
              <a:spcBef>
                <a:spcPts val="0"/>
              </a:spcBef>
              <a:spcAft>
                <a:spcPts val="300"/>
              </a:spcAft>
              <a:buFont typeface="Wingdings" panose="05000000000000000000" pitchFamily="2" charset="2"/>
              <a:buNone/>
              <a:defRPr/>
            </a:pPr>
            <a:r>
              <a:rPr lang="en-US" sz="1000" b="1"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endPar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Dynamic values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often need</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be used which are not generated until the test is executed.</a:t>
            </a:r>
          </a:p>
          <a:p>
            <a:pPr marL="0" marR="0" indent="0" algn="l" defTabSz="473842"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These may</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include i</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tem-dependent values;</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f</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or e</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xample,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transaction number, customer number,</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etc.; or t</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ime-dependent values, for</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e</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xample,</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today‘s date, credit card expiration date, delivery date</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etc. Dynamic dates will be covered thoroughly in the next lesson.</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15450" lvl="1" indent="-171450">
              <a:lnSpc>
                <a:spcPct val="100000"/>
              </a:lnSpc>
              <a:spcBef>
                <a:spcPts val="0"/>
              </a:spcBef>
              <a:buFont typeface="Arial" panose="020B0604020202020204" pitchFamily="34" charset="0"/>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Special characters and dynamic values are displayed in the following format in Tosca Commander:</a:t>
            </a:r>
          </a:p>
          <a:p>
            <a:pPr marL="144000" lvl="1" indent="0">
              <a:lnSpc>
                <a:spcPct val="100000"/>
              </a:lnSpc>
              <a:spcBef>
                <a:spcPts val="0"/>
              </a:spcBef>
              <a:buFont typeface="Arial" panose="020B0604020202020204" pitchFamily="34" charset="0"/>
              <a:buNone/>
            </a:pP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Example, {&lt;Syntax&gt;} and/or {&lt;Command&gt;[&lt;Parameter&gt;]}</a:t>
            </a:r>
          </a:p>
          <a:p>
            <a:pPr>
              <a:lnSpc>
                <a:spcPct val="100000"/>
              </a:lnSpc>
              <a:spcBef>
                <a:spcPts val="0"/>
              </a:spcBef>
            </a:pPr>
            <a:endParaRPr lang="de-AT"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00000"/>
              </a:lnSpc>
              <a:spcBef>
                <a:spcPts val="0"/>
              </a:spcBef>
              <a:buFont typeface="Arial" panose="020B0604020202020204" pitchFamily="34" charset="0"/>
              <a:buNone/>
            </a:pP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expression</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RND</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used</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generate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random</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places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where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inputs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do not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exact</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structure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expression</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{RND[</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length</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random</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where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length</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specifies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digits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generated</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must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consist</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a:t>
            </a:r>
          </a:p>
          <a:p>
            <a:pPr>
              <a:lnSpc>
                <a:spcPct val="100000"/>
              </a:lnSpc>
              <a:spcBef>
                <a:spcPts val="0"/>
              </a:spcBef>
            </a:pP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You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also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RND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expression</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random</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within</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specific</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range</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{RND[</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lower</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limit</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upper</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limit</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nSpc>
                <a:spcPct val="100000"/>
              </a:lnSpc>
              <a:spcBef>
                <a:spcPts val="0"/>
              </a:spcBef>
            </a:pP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expression</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RANDOMTEXT</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allows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specify</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string</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length</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generated</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text</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may</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contain</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both</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randomized</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letters</a:t>
            </a:r>
            <a:r>
              <a:rPr lang="de-AT"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RNDDECIMAL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generates</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random</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decimals</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where</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specified</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digits</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specified</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decimal</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places</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a:lnSpc>
                <a:spcPct val="100000"/>
              </a:lnSpc>
              <a:spcBef>
                <a:spcPts val="0"/>
              </a:spcBef>
            </a:pPr>
            <a:endPar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00000"/>
              </a:lnSpc>
              <a:spcBef>
                <a:spcPts val="0"/>
              </a:spcBef>
            </a:pP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00000"/>
              </a:lnSpc>
              <a:spcBef>
                <a:spcPts val="0"/>
              </a:spcBef>
            </a:pP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When using dynamic expressions, keep in mind, </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lnSpc>
                <a:spcPct val="100000"/>
              </a:lnSpc>
              <a:spcBef>
                <a:spcPts val="0"/>
              </a:spcBef>
              <a:buFont typeface="Arial" panose="020B0604020202020204" pitchFamily="34" charset="0"/>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Precise values, special characters and dynamic values can be combined with one another.</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example,</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input of a value and the confirmation with the return button</a:t>
            </a:r>
          </a:p>
          <a:p>
            <a:pPr marL="171450" indent="-171450">
              <a:lnSpc>
                <a:spcPct val="100000"/>
              </a:lnSpc>
              <a:spcBef>
                <a:spcPts val="0"/>
              </a:spcBef>
              <a:buFont typeface="Arial" panose="020B0604020202020204" pitchFamily="34" charset="0"/>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availability of the special character depends on the individual engine</a:t>
            </a:r>
          </a:p>
          <a:p>
            <a:pPr marL="171450" marR="0" indent="-171450" algn="l" defTabSz="5132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 have a clear view of your work,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F9 </a:t>
            </a:r>
            <a:r>
              <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can be pressed to hide all unused TestStepValues. Press F9 again to see the TestStepValues again</a:t>
            </a:r>
          </a:p>
          <a:p>
            <a:pPr marL="171450" marR="0" indent="-171450" algn="l" defTabSz="5132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context menu for a </a:t>
            </a:r>
            <a:r>
              <a:rPr lang="en-US" sz="1000" b="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TestStepValue</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Translate Value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can be used to test your expressions before execution</a:t>
            </a:r>
            <a:endPar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marR="0" indent="-171450" algn="l" defTabSz="495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 complete list of special character</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 and expressions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can be found in the online Tosca Commander manual</a:t>
            </a:r>
          </a:p>
          <a:p>
            <a:pPr marL="171450" indent="-171450" defTabSz="495199">
              <a:lnSpc>
                <a:spcPct val="100000"/>
              </a:lnSpc>
              <a:spcBef>
                <a:spcPts val="0"/>
              </a:spcBef>
              <a:buFont typeface="Wingdings" panose="05000000000000000000" pitchFamily="2" charset="2"/>
              <a:buChar char="§"/>
              <a:defRPr/>
            </a:pPr>
            <a:endParaRPr lang="en-US" b="1" dirty="0">
              <a:solidFill>
                <a:schemeClr val="accent3"/>
              </a:solidFill>
            </a:endParaRPr>
          </a:p>
        </p:txBody>
      </p:sp>
      <p:sp>
        <p:nvSpPr>
          <p:cNvPr id="6" name="Date Placeholder 5"/>
          <p:cNvSpPr>
            <a:spLocks noGrp="1"/>
          </p:cNvSpPr>
          <p:nvPr>
            <p:ph type="dt" idx="14"/>
          </p:nvPr>
        </p:nvSpPr>
        <p:spPr/>
        <p:txBody>
          <a:bodyPr/>
          <a:lstStyle/>
          <a:p>
            <a:r>
              <a:rPr lang="de-DE"/>
              <a:t>Presentation | Test Case Design</a:t>
            </a:r>
            <a:endParaRPr lang="de-AT" dirty="0"/>
          </a:p>
        </p:txBody>
      </p:sp>
      <p:sp>
        <p:nvSpPr>
          <p:cNvPr id="7" name="Footer Placeholder 6"/>
          <p:cNvSpPr>
            <a:spLocks noGrp="1"/>
          </p:cNvSpPr>
          <p:nvPr>
            <p:ph type="ftr" sz="quarter" idx="15"/>
          </p:nvPr>
        </p:nvSpPr>
        <p:spPr/>
        <p:txBody>
          <a:bodyPr/>
          <a:lstStyle/>
          <a:p>
            <a:r>
              <a:rPr lang="fr-FR"/>
              <a:t>© 2016 Tricentis GmbH, v. 2016/01/Tosca 9.0</a:t>
            </a:r>
            <a:endParaRPr lang="en-US" dirty="0"/>
          </a:p>
        </p:txBody>
      </p:sp>
      <p:sp>
        <p:nvSpPr>
          <p:cNvPr id="9" name="Header Placeholder 8"/>
          <p:cNvSpPr>
            <a:spLocks noGrp="1"/>
          </p:cNvSpPr>
          <p:nvPr>
            <p:ph type="hdr" sz="quarter" idx="17"/>
          </p:nvPr>
        </p:nvSpPr>
        <p:spPr/>
        <p:txBody>
          <a:bodyPr/>
          <a:lstStyle/>
          <a:p>
            <a:r>
              <a:rPr lang="de-AT"/>
              <a:t>Tricentis Certified Professional</a:t>
            </a:r>
            <a:endParaRPr lang="de-AT" dirty="0"/>
          </a:p>
        </p:txBody>
      </p:sp>
    </p:spTree>
    <p:extLst>
      <p:ext uri="{BB962C8B-B14F-4D97-AF65-F5344CB8AC3E}">
        <p14:creationId xmlns:p14="http://schemas.microsoft.com/office/powerpoint/2010/main" val="1725527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Rot="1" noChangeAspect="1" noChangeArrowheads="1" noTextEdit="1"/>
          </p:cNvSpPr>
          <p:nvPr>
            <p:ph type="sldImg"/>
          </p:nvPr>
        </p:nvSpPr>
        <p:spPr>
          <a:xfrm>
            <a:off x="-280988" y="508000"/>
            <a:ext cx="7678738" cy="4319588"/>
          </a:xfrm>
          <a:ln/>
        </p:spPr>
      </p:sp>
      <p:sp>
        <p:nvSpPr>
          <p:cNvPr id="211972" name="Rectangle 3"/>
          <p:cNvSpPr>
            <a:spLocks noGrp="1" noChangeArrowheads="1"/>
          </p:cNvSpPr>
          <p:nvPr>
            <p:ph type="body" idx="1"/>
          </p:nvPr>
        </p:nvSpPr>
        <p:spPr>
          <a:xfrm>
            <a:off x="676800" y="4946400"/>
            <a:ext cx="5760000" cy="4860000"/>
          </a:xfrm>
          <a:noFill/>
        </p:spPr>
        <p:txBody>
          <a:bodyPr lIns="95841" tIns="47922" rIns="95841" bIns="47922">
            <a:noAutofit/>
          </a:bodyPr>
          <a:lstStyle/>
          <a:p>
            <a:pPr marL="0" indent="0" defTabSz="473842">
              <a:spcBef>
                <a:spcPts val="0"/>
              </a:spcBef>
              <a:spcAft>
                <a:spcPts val="300"/>
              </a:spcAft>
              <a:buFont typeface="Wingdings" panose="05000000000000000000" pitchFamily="2" charset="2"/>
              <a:buNone/>
              <a:defRPr/>
            </a:pPr>
            <a:r>
              <a:rPr lang="en-US" sz="1000" b="1"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endPar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95199">
              <a:lnSpc>
                <a:spcPct val="100000"/>
              </a:lnSpc>
              <a:spcBef>
                <a:spcPts val="0"/>
              </a:spcBef>
              <a:buFont typeface="Wingdings" panose="05000000000000000000" pitchFamily="2" charset="2"/>
              <a:buNone/>
              <a:defRPr/>
            </a:pPr>
            <a:r>
              <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Tosca also allows calculations to be performed</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using MATH and CALC. In this training, we will only cover MATH expressions. CALC can be used with Excel functions, but Microsoft Excel must be installed locally for this expression to work.</a:t>
            </a:r>
          </a:p>
          <a:p>
            <a:pPr marL="0" indent="0" defTabSz="495199">
              <a:lnSpc>
                <a:spcPct val="100000"/>
              </a:lnSpc>
              <a:spcBef>
                <a:spcPts val="0"/>
              </a:spcBef>
              <a:buFont typeface="Wingdings" panose="05000000000000000000" pitchFamily="2" charset="2"/>
              <a:buNone/>
              <a:defRPr/>
            </a:pPr>
            <a:endPar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syntax for the MATH expression is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{MATH[&lt;Operand 1&gt;&lt;Operator&gt;&lt;Operand 2&gt;..&lt;Operator&gt;&lt;Operand n&gt;]}</a:t>
            </a:r>
          </a:p>
          <a:p>
            <a:pPr marL="0" indent="0" defTabSz="495199">
              <a:lnSpc>
                <a:spcPct val="100000"/>
              </a:lnSpc>
              <a:spcBef>
                <a:spcPts val="0"/>
              </a:spcBef>
              <a:buFont typeface="Wingdings" panose="05000000000000000000" pitchFamily="2" charset="2"/>
              <a:buNone/>
              <a:defRPr/>
            </a:pPr>
            <a:r>
              <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Any numerical</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value can be used as an operand, including any dynamic expression supported by Tosca.</a:t>
            </a:r>
          </a:p>
          <a:p>
            <a:pPr marL="0" indent="0" defTabSz="495199">
              <a:lnSpc>
                <a:spcPct val="100000"/>
              </a:lnSpc>
              <a:spcBef>
                <a:spcPts val="0"/>
              </a:spcBef>
              <a:buFont typeface="Wingdings" panose="05000000000000000000" pitchFamily="2" charset="2"/>
              <a:buNone/>
              <a:defRP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Basic</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artithmetic</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operations are supported by Tosca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 *, /)</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as well as equal to (==), not equal to (!=), less than, (&lt;), greater than (&gt;), and so on. </a:t>
            </a: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Additionally, mathematical functions such as max, min, round, </a:t>
            </a:r>
            <a:r>
              <a:rPr lang="en-US"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squareroot</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can be used. </a:t>
            </a: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Please see the Tosca manual for a full list of operators.</a:t>
            </a:r>
          </a:p>
          <a:p>
            <a:pPr marL="0" indent="0" defTabSz="495199">
              <a:lnSpc>
                <a:spcPct val="100000"/>
              </a:lnSpc>
              <a:spcBef>
                <a:spcPts val="0"/>
              </a:spcBef>
              <a:buFont typeface="Wingdings" panose="05000000000000000000" pitchFamily="2" charset="2"/>
              <a:buNone/>
              <a:defRPr/>
            </a:pPr>
            <a:endPar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 simple example of the MATH function:</a:t>
            </a: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{MATH[10*4.5]}</a:t>
            </a:r>
          </a:p>
        </p:txBody>
      </p:sp>
      <p:sp>
        <p:nvSpPr>
          <p:cNvPr id="6" name="Date Placeholder 5"/>
          <p:cNvSpPr>
            <a:spLocks noGrp="1"/>
          </p:cNvSpPr>
          <p:nvPr>
            <p:ph type="dt" idx="14"/>
          </p:nvPr>
        </p:nvSpPr>
        <p:spPr/>
        <p:txBody>
          <a:bodyPr/>
          <a:lstStyle/>
          <a:p>
            <a:r>
              <a:rPr lang="de-DE"/>
              <a:t>Presentation | Test Case Design</a:t>
            </a:r>
            <a:endParaRPr lang="de-AT" dirty="0"/>
          </a:p>
        </p:txBody>
      </p:sp>
      <p:sp>
        <p:nvSpPr>
          <p:cNvPr id="7" name="Footer Placeholder 6"/>
          <p:cNvSpPr>
            <a:spLocks noGrp="1"/>
          </p:cNvSpPr>
          <p:nvPr>
            <p:ph type="ftr" sz="quarter" idx="15"/>
          </p:nvPr>
        </p:nvSpPr>
        <p:spPr/>
        <p:txBody>
          <a:bodyPr/>
          <a:lstStyle/>
          <a:p>
            <a:r>
              <a:rPr lang="fr-FR"/>
              <a:t>© 2016 Tricentis GmbH, v. 2016/01/Tosca 9.0</a:t>
            </a:r>
            <a:endParaRPr lang="en-US" dirty="0"/>
          </a:p>
        </p:txBody>
      </p:sp>
      <p:sp>
        <p:nvSpPr>
          <p:cNvPr id="9" name="Header Placeholder 8"/>
          <p:cNvSpPr>
            <a:spLocks noGrp="1"/>
          </p:cNvSpPr>
          <p:nvPr>
            <p:ph type="hdr" sz="quarter" idx="17"/>
          </p:nvPr>
        </p:nvSpPr>
        <p:spPr/>
        <p:txBody>
          <a:bodyPr/>
          <a:lstStyle/>
          <a:p>
            <a:r>
              <a:rPr lang="de-AT"/>
              <a:t>Tricentis Certified Professional</a:t>
            </a:r>
            <a:endParaRPr lang="de-AT" dirty="0"/>
          </a:p>
        </p:txBody>
      </p:sp>
    </p:spTree>
    <p:extLst>
      <p:ext uri="{BB962C8B-B14F-4D97-AF65-F5344CB8AC3E}">
        <p14:creationId xmlns:p14="http://schemas.microsoft.com/office/powerpoint/2010/main" val="211799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Rot="1" noChangeAspect="1" noChangeArrowheads="1" noTextEdit="1"/>
          </p:cNvSpPr>
          <p:nvPr>
            <p:ph type="sldImg"/>
          </p:nvPr>
        </p:nvSpPr>
        <p:spPr>
          <a:xfrm>
            <a:off x="-280988" y="508000"/>
            <a:ext cx="7678738" cy="4319588"/>
          </a:xfrm>
          <a:ln/>
        </p:spPr>
      </p:sp>
      <p:sp>
        <p:nvSpPr>
          <p:cNvPr id="211972" name="Rectangle 3"/>
          <p:cNvSpPr>
            <a:spLocks noGrp="1" noChangeArrowheads="1"/>
          </p:cNvSpPr>
          <p:nvPr>
            <p:ph type="body" idx="1"/>
          </p:nvPr>
        </p:nvSpPr>
        <p:spPr>
          <a:xfrm>
            <a:off x="676800" y="4946400"/>
            <a:ext cx="5760000" cy="4860000"/>
          </a:xfrm>
          <a:noFill/>
        </p:spPr>
        <p:txBody>
          <a:bodyPr lIns="95841" tIns="47922" rIns="95841" bIns="47922">
            <a:noAutofit/>
          </a:bodyPr>
          <a:lstStyle/>
          <a:p>
            <a:pPr marL="0" indent="0" defTabSz="473842">
              <a:spcBef>
                <a:spcPts val="0"/>
              </a:spcBef>
              <a:spcAft>
                <a:spcPts val="300"/>
              </a:spcAft>
              <a:buFont typeface="Wingdings" panose="05000000000000000000" pitchFamily="2" charset="2"/>
              <a:buNone/>
              <a:defRPr/>
            </a:pPr>
            <a:r>
              <a:rPr lang="en-US" sz="1000" b="1"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endParaRPr lang="en-US"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95199">
              <a:lnSpc>
                <a:spcPct val="100000"/>
              </a:lnSpc>
              <a:spcBef>
                <a:spcPts val="0"/>
              </a:spcBef>
              <a:buFont typeface="Wingdings" panose="05000000000000000000" pitchFamily="2" charset="2"/>
              <a:buNone/>
              <a:defRPr/>
            </a:pPr>
            <a:r>
              <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Tosca also allows calculations to be performed</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using MATH and CALC. In this training, we will only cover MATH expressions. CALC can be used with Excel functions, but Microsoft Excel must be installed locally for this expression to work.</a:t>
            </a:r>
          </a:p>
          <a:p>
            <a:pPr marL="0" indent="0" defTabSz="495199">
              <a:lnSpc>
                <a:spcPct val="100000"/>
              </a:lnSpc>
              <a:spcBef>
                <a:spcPts val="0"/>
              </a:spcBef>
              <a:buFont typeface="Wingdings" panose="05000000000000000000" pitchFamily="2" charset="2"/>
              <a:buNone/>
              <a:defRPr/>
            </a:pPr>
            <a:endPar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syntax for the MATH expression is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{MATH[&lt;Operand 1&gt;&lt;Operator&gt;&lt;Operand 2&gt;..&lt;Operator&gt;&lt;Operand n&gt;]}</a:t>
            </a:r>
          </a:p>
          <a:p>
            <a:pPr marL="0" indent="0" defTabSz="495199">
              <a:lnSpc>
                <a:spcPct val="100000"/>
              </a:lnSpc>
              <a:spcBef>
                <a:spcPts val="0"/>
              </a:spcBef>
              <a:buFont typeface="Wingdings" panose="05000000000000000000" pitchFamily="2" charset="2"/>
              <a:buNone/>
              <a:defRPr/>
            </a:pPr>
            <a:r>
              <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Any numerical</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value can be used as an operand, including any dynamic expression supported by Tosca.</a:t>
            </a:r>
          </a:p>
          <a:p>
            <a:pPr marL="0" indent="0" defTabSz="495199">
              <a:lnSpc>
                <a:spcPct val="100000"/>
              </a:lnSpc>
              <a:spcBef>
                <a:spcPts val="0"/>
              </a:spcBef>
              <a:buFont typeface="Wingdings" panose="05000000000000000000" pitchFamily="2" charset="2"/>
              <a:buNone/>
              <a:defRP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Basic</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artithmetic</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operations are supported by Tosca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 *, /)</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as well as equal to (==), not equal to (!=), less than, (&lt;), greater than (&gt;), and so on. </a:t>
            </a: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Additionally, mathematical functions such as max, min, round, </a:t>
            </a:r>
            <a:r>
              <a:rPr lang="en-US"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squareroot</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can be used. </a:t>
            </a: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Please see the Tosca manual for a full list of operators.</a:t>
            </a:r>
          </a:p>
          <a:p>
            <a:pPr marL="0" indent="0" defTabSz="495199">
              <a:lnSpc>
                <a:spcPct val="100000"/>
              </a:lnSpc>
              <a:spcBef>
                <a:spcPts val="0"/>
              </a:spcBef>
              <a:buFont typeface="Wingdings" panose="05000000000000000000" pitchFamily="2" charset="2"/>
              <a:buNone/>
              <a:defRPr/>
            </a:pPr>
            <a:endPar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 simple example of the MATH function:</a:t>
            </a:r>
          </a:p>
          <a:p>
            <a:pPr marL="0" indent="0" defTabSz="495199">
              <a:lnSpc>
                <a:spcPct val="100000"/>
              </a:lnSpc>
              <a:spcBef>
                <a:spcPts val="0"/>
              </a:spcBef>
              <a:buFont typeface="Wingdings" panose="05000000000000000000" pitchFamily="2" charset="2"/>
              <a:buNone/>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{MATH[10*4.5]}</a:t>
            </a:r>
          </a:p>
        </p:txBody>
      </p:sp>
      <p:sp>
        <p:nvSpPr>
          <p:cNvPr id="6" name="Date Placeholder 5"/>
          <p:cNvSpPr>
            <a:spLocks noGrp="1"/>
          </p:cNvSpPr>
          <p:nvPr>
            <p:ph type="dt" idx="14"/>
          </p:nvPr>
        </p:nvSpPr>
        <p:spPr/>
        <p:txBody>
          <a:bodyPr/>
          <a:lstStyle/>
          <a:p>
            <a:r>
              <a:rPr lang="de-DE"/>
              <a:t>Presentation | Test Case Design</a:t>
            </a:r>
            <a:endParaRPr lang="de-AT" dirty="0"/>
          </a:p>
        </p:txBody>
      </p:sp>
      <p:sp>
        <p:nvSpPr>
          <p:cNvPr id="7" name="Footer Placeholder 6"/>
          <p:cNvSpPr>
            <a:spLocks noGrp="1"/>
          </p:cNvSpPr>
          <p:nvPr>
            <p:ph type="ftr" sz="quarter" idx="15"/>
          </p:nvPr>
        </p:nvSpPr>
        <p:spPr/>
        <p:txBody>
          <a:bodyPr/>
          <a:lstStyle/>
          <a:p>
            <a:r>
              <a:rPr lang="fr-FR"/>
              <a:t>© 2016 Tricentis GmbH, v. 2016/01/Tosca 9.0</a:t>
            </a:r>
            <a:endParaRPr lang="en-US" dirty="0"/>
          </a:p>
        </p:txBody>
      </p:sp>
      <p:sp>
        <p:nvSpPr>
          <p:cNvPr id="9" name="Header Placeholder 8"/>
          <p:cNvSpPr>
            <a:spLocks noGrp="1"/>
          </p:cNvSpPr>
          <p:nvPr>
            <p:ph type="hdr" sz="quarter" idx="17"/>
          </p:nvPr>
        </p:nvSpPr>
        <p:spPr/>
        <p:txBody>
          <a:bodyPr/>
          <a:lstStyle/>
          <a:p>
            <a:r>
              <a:rPr lang="de-AT"/>
              <a:t>Tricentis Certified Professional</a:t>
            </a:r>
            <a:endParaRPr lang="de-AT" dirty="0"/>
          </a:p>
        </p:txBody>
      </p:sp>
    </p:spTree>
    <p:extLst>
      <p:ext uri="{BB962C8B-B14F-4D97-AF65-F5344CB8AC3E}">
        <p14:creationId xmlns:p14="http://schemas.microsoft.com/office/powerpoint/2010/main" val="1477944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49</a:t>
            </a:fld>
            <a:endParaRPr lang="de-DE"/>
          </a:p>
        </p:txBody>
      </p:sp>
    </p:spTree>
    <p:extLst>
      <p:ext uri="{BB962C8B-B14F-4D97-AF65-F5344CB8AC3E}">
        <p14:creationId xmlns:p14="http://schemas.microsoft.com/office/powerpoint/2010/main" val="633030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50</a:t>
            </a:fld>
            <a:endParaRPr lang="de-DE"/>
          </a:p>
        </p:txBody>
      </p:sp>
    </p:spTree>
    <p:extLst>
      <p:ext uri="{BB962C8B-B14F-4D97-AF65-F5344CB8AC3E}">
        <p14:creationId xmlns:p14="http://schemas.microsoft.com/office/powerpoint/2010/main" val="1546868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Exercise 4a TestStepValues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enter the relevant </a:t>
            </a:r>
            <a:r>
              <a:rPr lang="en-US" sz="1200" b="0" i="0" u="none" strike="noStrike" kern="1200" baseline="0" dirty="0" err="1">
                <a:solidFill>
                  <a:schemeClr val="tx1"/>
                </a:solidFill>
                <a:latin typeface="+mn-lt"/>
                <a:ea typeface="+mn-ea"/>
                <a:cs typeface="+mn-cs"/>
              </a:rPr>
              <a:t>TestStepValues</a:t>
            </a:r>
            <a:r>
              <a:rPr lang="en-US" sz="1200" b="0" i="0" u="none" strike="noStrike" kern="1200" baseline="0" dirty="0">
                <a:solidFill>
                  <a:schemeClr val="tx1"/>
                </a:solidFill>
                <a:latin typeface="+mn-lt"/>
                <a:ea typeface="+mn-ea"/>
                <a:cs typeface="+mn-cs"/>
              </a:rPr>
              <a:t> to their TestSteps in order for the TestCase to log in to the Demo Web Shop, order 25 pairs of blue jeans, and complete the checkout process. </a:t>
            </a:r>
          </a:p>
          <a:p>
            <a:endParaRPr lang="de-AT" sz="1200" b="0"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Exercise 4b Random Values</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use the syntax learned from the lesson to generate both a random 10 character text in the cardholder name field, and a 3 digit number between 100 and 999 in the card code field.</a:t>
            </a:r>
          </a:p>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52</a:t>
            </a:fld>
            <a:endParaRPr lang="de-DE"/>
          </a:p>
        </p:txBody>
      </p:sp>
    </p:spTree>
    <p:extLst>
      <p:ext uri="{BB962C8B-B14F-4D97-AF65-F5344CB8AC3E}">
        <p14:creationId xmlns:p14="http://schemas.microsoft.com/office/powerpoint/2010/main" val="2730484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 </a:t>
            </a:r>
            <a:endParaRPr lang="de-DE" sz="1000" b="1" dirty="0">
              <a:latin typeface="Open Sans" panose="020B0606030504020204" pitchFamily="34" charset="0"/>
              <a:ea typeface="Open Sans" panose="020B0606030504020204" pitchFamily="34" charset="0"/>
              <a:cs typeface="Open Sans" panose="020B0606030504020204" pitchFamily="34" charset="0"/>
            </a:endParaRPr>
          </a:p>
          <a:p>
            <a:r>
              <a:rPr lang="de-DE" sz="1000" b="1" dirty="0">
                <a:latin typeface="Open Sans" panose="020B0606030504020204" pitchFamily="34" charset="0"/>
                <a:ea typeface="Open Sans" panose="020B0606030504020204" pitchFamily="34" charset="0"/>
                <a:cs typeface="Open Sans" panose="020B0606030504020204" pitchFamily="34" charset="0"/>
              </a:rPr>
              <a:t>Date</a:t>
            </a:r>
            <a:r>
              <a:rPr lang="de-DE" sz="1000" b="1" baseline="0" dirty="0">
                <a:latin typeface="Open Sans" panose="020B0606030504020204" pitchFamily="34" charset="0"/>
                <a:ea typeface="Open Sans" panose="020B0606030504020204" pitchFamily="34" charset="0"/>
                <a:cs typeface="Open Sans" panose="020B0606030504020204" pitchFamily="34" charset="0"/>
              </a:rPr>
              <a:t> </a:t>
            </a:r>
            <a:r>
              <a:rPr lang="de-DE" sz="1000" b="1" baseline="0" dirty="0" err="1">
                <a:latin typeface="Open Sans" panose="020B0606030504020204" pitchFamily="34" charset="0"/>
                <a:ea typeface="Open Sans" panose="020B0606030504020204" pitchFamily="34" charset="0"/>
                <a:cs typeface="Open Sans" panose="020B0606030504020204" pitchFamily="34" charset="0"/>
              </a:rPr>
              <a:t>expressions</a:t>
            </a:r>
            <a:r>
              <a:rPr lang="de-DE" sz="1000" b="1"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can</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be</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used</a:t>
            </a:r>
            <a:r>
              <a:rPr lang="de-DE" sz="1000" baseline="0" dirty="0">
                <a:latin typeface="Open Sans" panose="020B0606030504020204" pitchFamily="34" charset="0"/>
                <a:ea typeface="Open Sans" panose="020B0606030504020204" pitchFamily="34" charset="0"/>
                <a:cs typeface="Open Sans" panose="020B0606030504020204" pitchFamily="34" charset="0"/>
              </a:rPr>
              <a:t> in Tosca to </a:t>
            </a:r>
            <a:r>
              <a:rPr lang="de-DE" sz="1000" baseline="0" dirty="0" err="1">
                <a:latin typeface="Open Sans" panose="020B0606030504020204" pitchFamily="34" charset="0"/>
                <a:ea typeface="Open Sans" panose="020B0606030504020204" pitchFamily="34" charset="0"/>
                <a:cs typeface="Open Sans" panose="020B0606030504020204" pitchFamily="34" charset="0"/>
              </a:rPr>
              <a:t>allow</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dates</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and</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times</a:t>
            </a:r>
            <a:r>
              <a:rPr lang="de-DE" sz="1000" baseline="0" dirty="0">
                <a:latin typeface="Open Sans" panose="020B0606030504020204" pitchFamily="34" charset="0"/>
                <a:ea typeface="Open Sans" panose="020B0606030504020204" pitchFamily="34" charset="0"/>
                <a:cs typeface="Open Sans" panose="020B0606030504020204" pitchFamily="34" charset="0"/>
              </a:rPr>
              <a:t> to </a:t>
            </a:r>
            <a:r>
              <a:rPr lang="de-DE" sz="1000" baseline="0" dirty="0" err="1">
                <a:latin typeface="Open Sans" panose="020B0606030504020204" pitchFamily="34" charset="0"/>
                <a:ea typeface="Open Sans" panose="020B0606030504020204" pitchFamily="34" charset="0"/>
                <a:cs typeface="Open Sans" panose="020B0606030504020204" pitchFamily="34" charset="0"/>
              </a:rPr>
              <a:t>be</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dynamically</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generated</a:t>
            </a:r>
            <a:r>
              <a:rPr lang="de-DE" sz="1000" baseline="0" dirty="0">
                <a:latin typeface="Open Sans" panose="020B0606030504020204" pitchFamily="34" charset="0"/>
                <a:ea typeface="Open Sans" panose="020B0606030504020204" pitchFamily="34" charset="0"/>
                <a:cs typeface="Open Sans" panose="020B0606030504020204" pitchFamily="34" charset="0"/>
              </a:rPr>
              <a:t>. In </a:t>
            </a:r>
            <a:r>
              <a:rPr lang="de-DE" sz="1000" baseline="0" dirty="0" err="1">
                <a:latin typeface="Open Sans" panose="020B0606030504020204" pitchFamily="34" charset="0"/>
                <a:ea typeface="Open Sans" panose="020B0606030504020204" pitchFamily="34" charset="0"/>
                <a:cs typeface="Open Sans" panose="020B0606030504020204" pitchFamily="34" charset="0"/>
              </a:rPr>
              <a:t>this</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lesson</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we</a:t>
            </a:r>
            <a:r>
              <a:rPr lang="de-DE" sz="1000" baseline="0" dirty="0">
                <a:latin typeface="Open Sans" panose="020B0606030504020204" pitchFamily="34" charset="0"/>
                <a:ea typeface="Open Sans" panose="020B0606030504020204" pitchFamily="34" charset="0"/>
                <a:cs typeface="Open Sans" panose="020B0606030504020204" pitchFamily="34" charset="0"/>
              </a:rPr>
              <a:t> will </a:t>
            </a:r>
            <a:r>
              <a:rPr lang="de-DE" sz="1000" baseline="0" dirty="0" err="1">
                <a:latin typeface="Open Sans" panose="020B0606030504020204" pitchFamily="34" charset="0"/>
                <a:ea typeface="Open Sans" panose="020B0606030504020204" pitchFamily="34" charset="0"/>
                <a:cs typeface="Open Sans" panose="020B0606030504020204" pitchFamily="34" charset="0"/>
              </a:rPr>
              <a:t>go</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over</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the</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dynamic</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date</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expressions</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and</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possible</a:t>
            </a:r>
            <a:r>
              <a:rPr lang="de-DE" sz="1000" baseline="0" dirty="0">
                <a:latin typeface="Open Sans" panose="020B0606030504020204" pitchFamily="34" charset="0"/>
                <a:ea typeface="Open Sans" panose="020B0606030504020204" pitchFamily="34" charset="0"/>
                <a:cs typeface="Open Sans" panose="020B0606030504020204" pitchFamily="34" charset="0"/>
              </a:rPr>
              <a:t> </a:t>
            </a:r>
            <a:r>
              <a:rPr lang="de-DE" sz="1000" baseline="0" dirty="0" err="1">
                <a:latin typeface="Open Sans" panose="020B0606030504020204" pitchFamily="34" charset="0"/>
                <a:ea typeface="Open Sans" panose="020B0606030504020204" pitchFamily="34" charset="0"/>
                <a:cs typeface="Open Sans" panose="020B0606030504020204" pitchFamily="34" charset="0"/>
              </a:rPr>
              <a:t>formats</a:t>
            </a:r>
            <a:r>
              <a:rPr lang="de-DE" sz="1000" baseline="0" dirty="0">
                <a:latin typeface="Open Sans" panose="020B0606030504020204" pitchFamily="34" charset="0"/>
                <a:ea typeface="Open Sans" panose="020B0606030504020204" pitchFamily="34" charset="0"/>
                <a:cs typeface="Open Sans" panose="020B0606030504020204" pitchFamily="34" charset="0"/>
              </a:rPr>
              <a:t>.</a:t>
            </a:r>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53</a:t>
            </a:fld>
            <a:endParaRPr lang="de-DE"/>
          </a:p>
        </p:txBody>
      </p:sp>
    </p:spTree>
    <p:extLst>
      <p:ext uri="{BB962C8B-B14F-4D97-AF65-F5344CB8AC3E}">
        <p14:creationId xmlns:p14="http://schemas.microsoft.com/office/powerpoint/2010/main" val="2353809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Rot="1" noChangeAspect="1" noChangeArrowheads="1" noTextEdit="1"/>
          </p:cNvSpPr>
          <p:nvPr>
            <p:ph type="sldImg"/>
          </p:nvPr>
        </p:nvSpPr>
        <p:spPr>
          <a:xfrm>
            <a:off x="-280988" y="508000"/>
            <a:ext cx="7678738" cy="4319588"/>
          </a:xfrm>
          <a:ln/>
        </p:spPr>
      </p:sp>
      <p:sp>
        <p:nvSpPr>
          <p:cNvPr id="211972" name="Rectangle 3"/>
          <p:cNvSpPr>
            <a:spLocks noGrp="1" noChangeArrowheads="1"/>
          </p:cNvSpPr>
          <p:nvPr>
            <p:ph type="body" idx="1"/>
          </p:nvPr>
        </p:nvSpPr>
        <p:spPr>
          <a:xfrm>
            <a:off x="676800" y="4946400"/>
            <a:ext cx="5760000" cy="4860000"/>
          </a:xfrm>
          <a:noFill/>
        </p:spPr>
        <p:txBody>
          <a:bodyPr lIns="95841" tIns="47922" rIns="95841" bIns="47922">
            <a:noAutofit/>
          </a:bodyPr>
          <a:lstStyle/>
          <a:p>
            <a:pPr defTabSz="513224">
              <a:spcBef>
                <a:spcPts val="0"/>
              </a:spcBef>
              <a:spcAft>
                <a:spcPts val="300"/>
              </a:spcAft>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 </a:t>
            </a:r>
          </a:p>
          <a:p>
            <a:pPr defTabSz="513224">
              <a:spcBef>
                <a:spcPts val="0"/>
              </a:spcBef>
              <a:spcAft>
                <a:spcPts val="300"/>
              </a:spcAft>
              <a:defRPr/>
            </a:pPr>
            <a:r>
              <a:rPr lang="de-AT" sz="10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Lets</a:t>
            </a:r>
            <a:r>
              <a:rPr lang="de-AT" sz="1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look</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some</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dynamic</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date</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expressions</a:t>
            </a:r>
            <a:r>
              <a:rPr lang="de-AT"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endPar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spcAft>
                <a:spcPts val="300"/>
              </a:spcAft>
              <a:buFont typeface="Wingdings" panose="05000000000000000000" pitchFamily="2" charset="2"/>
              <a:buNone/>
            </a:pPr>
            <a:endPar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44000" indent="-144000" defTabSz="473842">
              <a:spcBef>
                <a:spcPts val="0"/>
              </a:spcBef>
              <a:spcAft>
                <a:spcPts val="300"/>
              </a:spcAft>
              <a:buFont typeface="Wingdings" panose="05000000000000000000" pitchFamily="2" charset="2"/>
              <a:buChar char="§"/>
              <a:defRP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syntax for date expressions is: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{EXPRESSION[</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Basedate</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][Offset][Format]}</a:t>
            </a:r>
          </a:p>
          <a:p>
            <a:pPr marL="144000" marR="0" indent="-144000" algn="l" defTabSz="473842"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In</a:t>
            </a:r>
            <a:r>
              <a:rPr lang="en-US"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these expressions, e</a:t>
            </a: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ach syntax - including the offset - is case sensitive</a:t>
            </a:r>
          </a:p>
          <a:p>
            <a:pPr marL="144000"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Expression</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is used to express a date or time value and is based on your current system settings.</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If no format is used or defined, it will revert back to your system settings. </a:t>
            </a:r>
            <a:endParaRPr lang="en-US" b="0" baseline="0" dirty="0">
              <a:solidFill>
                <a:schemeClr val="accent3"/>
              </a:solidFill>
            </a:endParaRPr>
          </a:p>
        </p:txBody>
      </p:sp>
      <p:sp>
        <p:nvSpPr>
          <p:cNvPr id="6" name="Date Placeholder 5"/>
          <p:cNvSpPr>
            <a:spLocks noGrp="1"/>
          </p:cNvSpPr>
          <p:nvPr>
            <p:ph type="dt" idx="14"/>
          </p:nvPr>
        </p:nvSpPr>
        <p:spPr/>
        <p:txBody>
          <a:bodyPr/>
          <a:lstStyle/>
          <a:p>
            <a:r>
              <a:rPr lang="de-DE"/>
              <a:t>Presentation | Test Case Design</a:t>
            </a:r>
            <a:endParaRPr lang="de-AT" dirty="0"/>
          </a:p>
        </p:txBody>
      </p:sp>
      <p:sp>
        <p:nvSpPr>
          <p:cNvPr id="7" name="Footer Placeholder 6"/>
          <p:cNvSpPr>
            <a:spLocks noGrp="1"/>
          </p:cNvSpPr>
          <p:nvPr>
            <p:ph type="ftr" sz="quarter" idx="15"/>
          </p:nvPr>
        </p:nvSpPr>
        <p:spPr/>
        <p:txBody>
          <a:bodyPr/>
          <a:lstStyle/>
          <a:p>
            <a:r>
              <a:rPr lang="fr-FR"/>
              <a:t>© 2016 Tricentis GmbH, v. 2016/01/Tosca 9.0</a:t>
            </a:r>
            <a:endParaRPr lang="en-US" dirty="0"/>
          </a:p>
        </p:txBody>
      </p:sp>
      <p:sp>
        <p:nvSpPr>
          <p:cNvPr id="9" name="Header Placeholder 8"/>
          <p:cNvSpPr>
            <a:spLocks noGrp="1"/>
          </p:cNvSpPr>
          <p:nvPr>
            <p:ph type="hdr" sz="quarter" idx="17"/>
          </p:nvPr>
        </p:nvSpPr>
        <p:spPr/>
        <p:txBody>
          <a:bodyPr/>
          <a:lstStyle/>
          <a:p>
            <a:r>
              <a:rPr lang="de-AT"/>
              <a:t>Tricentis Certified Professional</a:t>
            </a:r>
            <a:endParaRPr lang="de-AT" dirty="0"/>
          </a:p>
        </p:txBody>
      </p:sp>
    </p:spTree>
    <p:extLst>
      <p:ext uri="{BB962C8B-B14F-4D97-AF65-F5344CB8AC3E}">
        <p14:creationId xmlns:p14="http://schemas.microsoft.com/office/powerpoint/2010/main" val="947444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Rot="1" noChangeAspect="1" noChangeArrowheads="1" noTextEdit="1"/>
          </p:cNvSpPr>
          <p:nvPr>
            <p:ph type="sldImg"/>
          </p:nvPr>
        </p:nvSpPr>
        <p:spPr>
          <a:xfrm>
            <a:off x="-280988" y="508000"/>
            <a:ext cx="7678738" cy="4319588"/>
          </a:xfrm>
          <a:ln/>
        </p:spPr>
      </p:sp>
      <p:sp>
        <p:nvSpPr>
          <p:cNvPr id="211972" name="Rectangle 3"/>
          <p:cNvSpPr>
            <a:spLocks noGrp="1" noChangeArrowheads="1"/>
          </p:cNvSpPr>
          <p:nvPr>
            <p:ph type="body" idx="1"/>
          </p:nvPr>
        </p:nvSpPr>
        <p:spPr>
          <a:xfrm>
            <a:off x="676800" y="4946400"/>
            <a:ext cx="5760000" cy="4860000"/>
          </a:xfrm>
          <a:noFill/>
        </p:spPr>
        <p:txBody>
          <a:bodyPr lIns="95841" tIns="47922" rIns="95841" bIns="47922">
            <a:noAutofit/>
          </a:bodyPr>
          <a:lstStyle/>
          <a:p>
            <a:pPr marL="0" indent="0">
              <a:spcBef>
                <a:spcPts val="0"/>
              </a:spcBef>
              <a:spcAft>
                <a:spcPts val="300"/>
              </a:spcAft>
              <a:buFont typeface="Wingdings" panose="05000000000000000000" pitchFamily="2" charset="2"/>
              <a:buNone/>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 Usage</a:t>
            </a:r>
          </a:p>
          <a:p>
            <a:pPr marL="288000" lvl="1"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Possible EXPRESSION values are:</a:t>
            </a:r>
          </a:p>
          <a:p>
            <a:pPr marL="432000" lvl="2"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DATE:</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which will return c</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urrent date {Date[][][]}</a:t>
            </a:r>
          </a:p>
          <a:p>
            <a:pPr marL="432000" lvl="2"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TIME: returns</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current time {TIME[][][]}</a:t>
            </a:r>
          </a:p>
          <a:p>
            <a:pPr marL="432000" marR="0" lvl="2" indent="-14400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DATETIME:  generates</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current timestamp {DATETIME[][][]}</a:t>
            </a:r>
          </a:p>
          <a:p>
            <a:pPr marL="432000" lvl="2"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MONTHLAST: gives you the last day of the current month {MONTHLAST[][][]}</a:t>
            </a:r>
          </a:p>
          <a:p>
            <a:pPr marL="432000" marR="0" lvl="2" indent="-14400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MONTHFIRST: returns</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first day of the current month {MONTHFIRST[][][]}</a:t>
            </a:r>
          </a:p>
          <a:p>
            <a:pPr marL="0" indent="-144000">
              <a:spcBef>
                <a:spcPts val="0"/>
              </a:spcBef>
              <a:spcAft>
                <a:spcPts val="300"/>
              </a:spcAft>
              <a:buFont typeface="Wingdings" panose="05000000000000000000" pitchFamily="2" charset="2"/>
              <a:buChar char="§"/>
            </a:pP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Basedate</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date value in Tosca date format</a:t>
            </a:r>
          </a:p>
          <a:p>
            <a:pPr marL="0"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Offset: values that are added or subtracted</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from the base date</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8000" lvl="1"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Possible Offset</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examples:</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432000" lvl="2"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+2y: 2 years in the future</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{Date[03.06.2017][+2y][]}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432000" lvl="2"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-4M: 4 months in the past {Date[03.06.2017][-4M][]}</a:t>
            </a:r>
          </a:p>
          <a:p>
            <a:pPr marL="432000" lvl="2"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w</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can be used for workdays {Date[03.06.2017][+2w][]}</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Format: date expression format of the system under test</a:t>
            </a:r>
          </a:p>
          <a:p>
            <a:pPr marL="288000" lvl="1"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Possible Formats</a:t>
            </a:r>
          </a:p>
          <a:p>
            <a:pPr marL="432000" lvl="2" indent="-144000">
              <a:spcBef>
                <a:spcPts val="0"/>
              </a:spcBef>
              <a:spcAft>
                <a:spcPts val="300"/>
              </a:spcAft>
              <a:buFont typeface="Wingdings" panose="05000000000000000000" pitchFamily="2" charset="2"/>
              <a:buChar char="§"/>
            </a:pP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dd</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day, always expressed as two digits {Date[][][</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dd</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432000" lvl="2" indent="-144000">
              <a:spcBef>
                <a:spcPts val="0"/>
              </a:spcBef>
              <a:spcAft>
                <a:spcPts val="300"/>
              </a:spcAft>
              <a:buFont typeface="Wingdings" panose="05000000000000000000" pitchFamily="2" charset="2"/>
              <a:buChar char="§"/>
            </a:pP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%d: day, expressed as one digit where possible {Date[][][%d]}</a:t>
            </a:r>
          </a:p>
          <a:p>
            <a:pPr marL="432000" lvl="2" indent="-144000">
              <a:spcBef>
                <a:spcPts val="0"/>
              </a:spcBef>
              <a:spcAft>
                <a:spcPts val="300"/>
              </a:spcAft>
              <a:buFont typeface="Wingdings" panose="05000000000000000000" pitchFamily="2" charset="2"/>
              <a:buChar char="§"/>
            </a:pP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yy</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is expressed as a two</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digit year {Date[][][</a:t>
            </a:r>
            <a:r>
              <a:rPr lang="en-US"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yy</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432000" marR="0" lvl="2" indent="-14400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yyyy</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is expressed as a four digit year {Date[][][</a:t>
            </a:r>
            <a:r>
              <a:rPr lang="en-US"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yyyy</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432000" marR="0" lvl="2" indent="-14400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%M: is expressed as a 2 digit month where possible {Date[][][%M]}</a:t>
            </a:r>
          </a:p>
          <a:p>
            <a:pPr marL="432000" marR="0" lvl="2" indent="-14400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MM: is a 2 digit month (01, 11) {Date[][][MM]}</a:t>
            </a:r>
          </a:p>
          <a:p>
            <a:pPr marL="432000" marR="0" lvl="2" indent="-14400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MMM: is the three character abbreviation for the month {Date[][][MMM]}</a:t>
            </a:r>
          </a:p>
          <a:p>
            <a:pPr marL="432000" marR="0" lvl="2" indent="-14400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MMMM:d</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is the full name of the month {Date[][][MMMM]}</a:t>
            </a:r>
          </a:p>
          <a:p>
            <a:pPr marL="288000" lvl="2" indent="0">
              <a:spcBef>
                <a:spcPts val="0"/>
              </a:spcBef>
              <a:spcAft>
                <a:spcPts val="300"/>
              </a:spcAft>
              <a:buFont typeface="Wingdings" panose="05000000000000000000" pitchFamily="2" charset="2"/>
              <a:buNone/>
            </a:pP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457200"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marR="0" lvl="0" indent="0" algn="l" defTabSz="457200"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Use the command</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Translate value from a controls context menu to force Tosca to calculate a dynamic value without running a TestCase in </a:t>
            </a:r>
            <a:r>
              <a:rPr lang="en-US"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ScratchBook</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or in an ExecutionList. This is often done to verify that the syntax has been correct entered.</a:t>
            </a:r>
          </a:p>
          <a:p>
            <a:pPr marL="0" marR="0" lvl="0" indent="0" algn="l" defTabSz="457200"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457200"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Tosca Date format can be found in Project &gt;&gt; Settings &gt;&gt; TBox &gt;&gt; Dynamic temporal expressions.</a:t>
            </a:r>
          </a:p>
          <a:p>
            <a:pPr marL="0" marR="0" lvl="0" indent="0" algn="l" defTabSz="457200"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457200"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For more information about dynamic date expressions, please refer to the Tosca Manual.</a:t>
            </a:r>
            <a:endPar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b="0" baseline="0" dirty="0">
              <a:solidFill>
                <a:schemeClr val="accent3"/>
              </a:solidFill>
            </a:endParaRPr>
          </a:p>
        </p:txBody>
      </p:sp>
      <p:sp>
        <p:nvSpPr>
          <p:cNvPr id="6" name="Date Placeholder 5"/>
          <p:cNvSpPr>
            <a:spLocks noGrp="1"/>
          </p:cNvSpPr>
          <p:nvPr>
            <p:ph type="dt" idx="14"/>
          </p:nvPr>
        </p:nvSpPr>
        <p:spPr/>
        <p:txBody>
          <a:bodyPr/>
          <a:lstStyle/>
          <a:p>
            <a:r>
              <a:rPr lang="de-DE"/>
              <a:t>Presentation | Test Case Design</a:t>
            </a:r>
            <a:endParaRPr lang="de-AT" dirty="0"/>
          </a:p>
        </p:txBody>
      </p:sp>
      <p:sp>
        <p:nvSpPr>
          <p:cNvPr id="7" name="Footer Placeholder 6"/>
          <p:cNvSpPr>
            <a:spLocks noGrp="1"/>
          </p:cNvSpPr>
          <p:nvPr>
            <p:ph type="ftr" sz="quarter" idx="15"/>
          </p:nvPr>
        </p:nvSpPr>
        <p:spPr/>
        <p:txBody>
          <a:bodyPr/>
          <a:lstStyle/>
          <a:p>
            <a:r>
              <a:rPr lang="fr-FR"/>
              <a:t>© 2016 Tricentis GmbH, v. 2016/01/Tosca 9.0</a:t>
            </a:r>
            <a:endParaRPr lang="en-US" dirty="0"/>
          </a:p>
        </p:txBody>
      </p:sp>
      <p:sp>
        <p:nvSpPr>
          <p:cNvPr id="9" name="Header Placeholder 8"/>
          <p:cNvSpPr>
            <a:spLocks noGrp="1"/>
          </p:cNvSpPr>
          <p:nvPr>
            <p:ph type="hdr" sz="quarter" idx="17"/>
          </p:nvPr>
        </p:nvSpPr>
        <p:spPr/>
        <p:txBody>
          <a:bodyPr/>
          <a:lstStyle/>
          <a:p>
            <a:r>
              <a:rPr lang="de-AT"/>
              <a:t>Tricentis Certified Professional</a:t>
            </a:r>
            <a:endParaRPr lang="de-AT" dirty="0"/>
          </a:p>
        </p:txBody>
      </p:sp>
    </p:spTree>
    <p:extLst>
      <p:ext uri="{BB962C8B-B14F-4D97-AF65-F5344CB8AC3E}">
        <p14:creationId xmlns:p14="http://schemas.microsoft.com/office/powerpoint/2010/main" val="249284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Getting</a:t>
            </a:r>
            <a:r>
              <a:rPr lang="en-US" sz="1000" b="1"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Started - Introduction to Tosca</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course is a tool training for Tricentis Tosca. Tricentis Tosca will be used to complete each of the exercises, to ensure students gain hands-on experience while testing real world project examples.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Once you have installed Tricentis Tosca and have a valid license, it’s ready to use. When you first start Tosca Commander, a window will appear for creating a new workspace. Once a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workspace</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has been set up, Tosca Commander is connected to a repository containing the Tosca artifacts. For the exercises in this course, a single-user workspace will be used. The following exercise will walk you through creating this workspace, step-by-step.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is the default view of Tosca in a new workspace. The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menu </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is seen at the top, which is made up of ribbons. Its many tabs allow you access to the corresponding functions. On the left hand side is the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navigation pane</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which is a great place to keep an overview of your work. On the right hand side is the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working pane</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which is where you will focus on individual items as you carry out your work. At the top of the working pane is a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column header</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Various columns are available and can be shown or hidden as needed. </a:t>
            </a: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Right click in the column header, and open the column chooser to view your options</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Double click on a column name to open it. To hide columns from view, click on the column name and drag downward until an X appears and release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the bottom are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window tabs </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which are used to switch between the different sections.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Multiple sections can be viewed in the same window, by dragging tabs toward the middle of the panes and dropping them in a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docking</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destination, as seen here. This is also possible by right clicking on a section tab where you have the options to </a:t>
            </a: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Close, Close All But This, Float, New Vertical Tab Group, </a:t>
            </a:r>
            <a:r>
              <a:rPr lang="en-US" sz="1000" b="0" i="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t>
            </a: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New Horizontal Tab Group.</a:t>
            </a: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Sections can also be opened from </a:t>
            </a: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Go to </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menu above. Click on section to see the project root folders you can open. If you see a black arrow, this indicates more options for root folders. For example, root folders contained within component folders.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Component folders are additional organizational elements for your project. You can create these folders by right clicking on the Project root and selecting “Create component folder”. Within these folders, you can add additional Tosca sections, such as </a:t>
            </a:r>
            <a:r>
              <a:rPr lang="en-US"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TestCases</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Requirements, </a:t>
            </a:r>
            <a:r>
              <a:rPr lang="en-US"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ExecutionLists</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so on, and create objects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Save</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undo</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redo</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also possible from the menu.</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While working in Tosca, it will be necessary to import and export Subsets. A </a:t>
            </a:r>
            <a:r>
              <a:rPr lang="en-US"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Subset</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 file containing Tosca artifacts that can be shared with other projects. When elements need to be moved from one common repository to another or between single user workspaces, a Subset must be exported from the first workspace, and imported into the second. For this training, we will only work in single user workspaces. In a later lesson, you will learn the basics of working in a multiuser environment, including checking in and out objects from a common repository.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 export a subset, you simply select the objects or folders you want to export, and select “Export subset”. When you want to import a Tosca subset or .</a:t>
            </a:r>
            <a:r>
              <a:rPr lang="en-US"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tce</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file, simply select the import option. How the objects are imported into your workspace will be determined by how they were exported. It may be helpful to create a component folder when importing subsets, so that it is easier to locate the new objects in your workspace.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You can also use a Subset as a template for a workspace. When creating a new workspace, select </a:t>
            </a:r>
            <a:r>
              <a:rPr lang="en-US" sz="1000" b="0" i="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Use Workspace Template</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Then simply browse your machine for the .</a:t>
            </a:r>
            <a:r>
              <a:rPr lang="en-US"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tce</a:t>
            </a:r>
            <a:r>
              <a:rPr lang="en-US"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file you want to use. The elements will be imported to the new workspace just as they had been originally exported.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5</a:t>
            </a:fld>
            <a:endParaRPr lang="de-DE"/>
          </a:p>
        </p:txBody>
      </p:sp>
    </p:spTree>
    <p:extLst>
      <p:ext uri="{BB962C8B-B14F-4D97-AF65-F5344CB8AC3E}">
        <p14:creationId xmlns:p14="http://schemas.microsoft.com/office/powerpoint/2010/main" val="33529094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Rot="1" noChangeAspect="1" noChangeArrowheads="1" noTextEdit="1"/>
          </p:cNvSpPr>
          <p:nvPr>
            <p:ph type="sldImg"/>
          </p:nvPr>
        </p:nvSpPr>
        <p:spPr>
          <a:xfrm>
            <a:off x="-280988" y="508000"/>
            <a:ext cx="7678738" cy="4319588"/>
          </a:xfrm>
          <a:ln/>
        </p:spPr>
      </p:sp>
      <p:sp>
        <p:nvSpPr>
          <p:cNvPr id="211972" name="Rectangle 3"/>
          <p:cNvSpPr>
            <a:spLocks noGrp="1" noChangeArrowheads="1"/>
          </p:cNvSpPr>
          <p:nvPr>
            <p:ph type="body" idx="1"/>
          </p:nvPr>
        </p:nvSpPr>
        <p:spPr>
          <a:xfrm>
            <a:off x="676800" y="4946400"/>
            <a:ext cx="5760000" cy="4860000"/>
          </a:xfrm>
          <a:noFill/>
        </p:spPr>
        <p:txBody>
          <a:bodyPr lIns="95841" tIns="47922" rIns="95841" bIns="47922">
            <a:noAutofit/>
          </a:bodyPr>
          <a:lstStyle/>
          <a:p>
            <a:pPr defTabSz="513224">
              <a:spcBef>
                <a:spcPts val="0"/>
              </a:spcBef>
              <a:spcAft>
                <a:spcPts val="300"/>
              </a:spcAft>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 </a:t>
            </a:r>
          </a:p>
          <a:p>
            <a:pPr marL="0" indent="0">
              <a:spcBef>
                <a:spcPts val="0"/>
              </a:spcBef>
              <a:buFont typeface="Wingdings" panose="05000000000000000000" pitchFamily="2" charset="2"/>
              <a:buNone/>
            </a:pPr>
            <a:r>
              <a:rPr lang="en-US" sz="1000" dirty="0"/>
              <a:t>Here we see 4 examples of the use of dynamic date expressions:</a:t>
            </a:r>
          </a:p>
          <a:p>
            <a:pPr marL="288000" lvl="1" indent="-144000">
              <a:spcBef>
                <a:spcPts val="0"/>
              </a:spcBef>
              <a:buFont typeface="Wingdings" panose="05000000000000000000" pitchFamily="2" charset="2"/>
              <a:buChar char="§"/>
            </a:pPr>
            <a:r>
              <a:rPr lang="en-US" sz="1000" dirty="0"/>
              <a:t>Example 1: {DATE[][][]} represents the current date in the format that is currently used in your computers settings</a:t>
            </a:r>
          </a:p>
          <a:p>
            <a:pPr marL="288000" lvl="1" indent="-144000">
              <a:spcBef>
                <a:spcPts val="0"/>
              </a:spcBef>
              <a:buFont typeface="Wingdings" panose="05000000000000000000" pitchFamily="2" charset="2"/>
              <a:buChar char="§"/>
            </a:pPr>
            <a:r>
              <a:rPr lang="en-US" sz="1000" dirty="0"/>
              <a:t>Example 2: {DATE[][][</a:t>
            </a:r>
            <a:r>
              <a:rPr lang="en-US" sz="1000" dirty="0" err="1"/>
              <a:t>yyyy</a:t>
            </a:r>
            <a:r>
              <a:rPr lang="en-US" sz="1000" dirty="0"/>
              <a:t>]} will only show the current year as a four-digit-number.</a:t>
            </a:r>
          </a:p>
          <a:p>
            <a:pPr marL="288000" lvl="1" indent="-144000">
              <a:spcBef>
                <a:spcPts val="0"/>
              </a:spcBef>
              <a:buFont typeface="Wingdings" panose="05000000000000000000" pitchFamily="2" charset="2"/>
              <a:buChar char="§"/>
            </a:pPr>
            <a:r>
              <a:rPr lang="en-US" sz="1000" dirty="0"/>
              <a:t>Example 3: {DATE[][+2M][MM]} will add 2 months to the current date and only show the months, with 2 digits</a:t>
            </a:r>
          </a:p>
          <a:p>
            <a:pPr marL="288000" lvl="1" indent="-144000">
              <a:spcBef>
                <a:spcPts val="0"/>
              </a:spcBef>
              <a:buFont typeface="Wingdings" panose="05000000000000000000" pitchFamily="2" charset="2"/>
              <a:buChar char="§"/>
            </a:pPr>
            <a:r>
              <a:rPr lang="en-US" sz="1000" dirty="0"/>
              <a:t>Example 4: </a:t>
            </a:r>
            <a:r>
              <a:rPr lang="de-AT" sz="1000" dirty="0"/>
              <a:t>{DATE[03.25.2016][+3y][</a:t>
            </a:r>
            <a:r>
              <a:rPr lang="de-AT" sz="1000" dirty="0" err="1"/>
              <a:t>dd.MM.yy</a:t>
            </a:r>
            <a:r>
              <a:rPr lang="de-AT" sz="1000" dirty="0"/>
              <a:t>]} </a:t>
            </a:r>
            <a:r>
              <a:rPr lang="de-AT" sz="1000" dirty="0" err="1"/>
              <a:t>represents</a:t>
            </a:r>
            <a:r>
              <a:rPr lang="de-AT" sz="1000" dirty="0"/>
              <a:t> March 25th 2016 as the </a:t>
            </a:r>
            <a:r>
              <a:rPr lang="de-AT" sz="1000" dirty="0" err="1"/>
              <a:t>base</a:t>
            </a:r>
            <a:r>
              <a:rPr lang="de-AT" sz="1000" dirty="0"/>
              <a:t> </a:t>
            </a:r>
            <a:r>
              <a:rPr lang="de-AT" sz="1000" dirty="0" err="1"/>
              <a:t>date</a:t>
            </a:r>
            <a:r>
              <a:rPr lang="de-AT" sz="1000" dirty="0"/>
              <a:t>, </a:t>
            </a:r>
            <a:r>
              <a:rPr lang="de-AT" sz="1000" dirty="0" err="1"/>
              <a:t>adds</a:t>
            </a:r>
            <a:r>
              <a:rPr lang="de-AT" sz="1000" dirty="0"/>
              <a:t> 3 </a:t>
            </a:r>
            <a:r>
              <a:rPr lang="de-AT" sz="1000" dirty="0" err="1"/>
              <a:t>years</a:t>
            </a:r>
            <a:r>
              <a:rPr lang="de-AT" sz="1000" dirty="0"/>
              <a:t> </a:t>
            </a:r>
            <a:r>
              <a:rPr lang="de-AT" sz="1000" dirty="0" err="1"/>
              <a:t>and</a:t>
            </a:r>
            <a:r>
              <a:rPr lang="de-AT" sz="1000" dirty="0"/>
              <a:t> </a:t>
            </a:r>
            <a:r>
              <a:rPr lang="de-AT" sz="1000" dirty="0" err="1"/>
              <a:t>shows</a:t>
            </a:r>
            <a:r>
              <a:rPr lang="de-AT" sz="1000" dirty="0"/>
              <a:t> it in the </a:t>
            </a:r>
            <a:r>
              <a:rPr lang="de-AT" sz="1000" dirty="0" err="1"/>
              <a:t>format</a:t>
            </a:r>
            <a:r>
              <a:rPr lang="de-AT" sz="1000" dirty="0"/>
              <a:t> </a:t>
            </a:r>
            <a:r>
              <a:rPr lang="de-AT" sz="1000" dirty="0" err="1"/>
              <a:t>dd.mm.yy</a:t>
            </a:r>
            <a:endParaRPr lang="de-AT" sz="1000" dirty="0"/>
          </a:p>
          <a:p>
            <a:pPr marL="0" lvl="1" indent="0">
              <a:spcBef>
                <a:spcPts val="0"/>
              </a:spcBef>
              <a:buFont typeface="Wingdings" panose="05000000000000000000" pitchFamily="2" charset="2"/>
              <a:buNone/>
            </a:pPr>
            <a:endParaRPr lang="en-US" sz="1000" b="1" u="sng" dirty="0"/>
          </a:p>
          <a:p>
            <a:pPr marL="0" lvl="1" indent="0">
              <a:spcBef>
                <a:spcPts val="0"/>
              </a:spcBef>
              <a:buFont typeface="Wingdings" panose="05000000000000000000" pitchFamily="2" charset="2"/>
              <a:buNone/>
            </a:pPr>
            <a:r>
              <a:rPr lang="en-US" sz="1000" b="1" u="sng" dirty="0"/>
              <a:t>Practical</a:t>
            </a:r>
            <a:r>
              <a:rPr lang="en-US" sz="1000" b="1" u="sng" baseline="0" dirty="0"/>
              <a:t> Usage</a:t>
            </a:r>
            <a:endParaRPr lang="de-AT" sz="1000" b="1" u="sng" dirty="0"/>
          </a:p>
          <a:p>
            <a:pPr marL="144000" indent="-144000">
              <a:spcBef>
                <a:spcPts val="0"/>
              </a:spcBef>
              <a:buFont typeface="Wingdings" panose="05000000000000000000" pitchFamily="2" charset="2"/>
              <a:buChar char="§"/>
            </a:pPr>
            <a:r>
              <a:rPr lang="de-AT" sz="1000" b="1" dirty="0"/>
              <a:t>Keep in </a:t>
            </a:r>
            <a:r>
              <a:rPr lang="de-AT" sz="1000" b="1" dirty="0" err="1"/>
              <a:t>mind</a:t>
            </a:r>
            <a:r>
              <a:rPr lang="de-AT" sz="1000" b="1" dirty="0"/>
              <a:t>, </a:t>
            </a:r>
            <a:r>
              <a:rPr lang="de-AT" sz="1000" b="1" dirty="0" err="1"/>
              <a:t>everything</a:t>
            </a:r>
            <a:r>
              <a:rPr lang="de-AT" sz="1000" b="1" dirty="0"/>
              <a:t> in </a:t>
            </a:r>
            <a:r>
              <a:rPr lang="de-AT" sz="1000" b="1" dirty="0" err="1"/>
              <a:t>these</a:t>
            </a:r>
            <a:r>
              <a:rPr lang="de-AT" sz="1000" b="1" dirty="0"/>
              <a:t> </a:t>
            </a:r>
            <a:r>
              <a:rPr lang="de-AT" sz="1000" b="1" dirty="0" err="1"/>
              <a:t>dynamic</a:t>
            </a:r>
            <a:r>
              <a:rPr lang="de-AT" sz="1000" b="1" dirty="0"/>
              <a:t> </a:t>
            </a:r>
            <a:r>
              <a:rPr lang="de-AT" sz="1000" b="1" dirty="0" err="1"/>
              <a:t>date</a:t>
            </a:r>
            <a:r>
              <a:rPr lang="de-AT" sz="1000" b="1" dirty="0"/>
              <a:t> </a:t>
            </a:r>
            <a:r>
              <a:rPr lang="de-AT" sz="1000" b="1" dirty="0" err="1"/>
              <a:t>expressions</a:t>
            </a:r>
            <a:r>
              <a:rPr lang="de-AT" sz="1000" b="1" dirty="0"/>
              <a:t> </a:t>
            </a:r>
            <a:r>
              <a:rPr lang="de-AT" sz="1000" b="1" dirty="0" err="1"/>
              <a:t>is</a:t>
            </a:r>
            <a:r>
              <a:rPr lang="de-AT" sz="1000" b="1" dirty="0"/>
              <a:t> </a:t>
            </a:r>
            <a:r>
              <a:rPr lang="de-AT" sz="1000" b="1" dirty="0" err="1"/>
              <a:t>case</a:t>
            </a:r>
            <a:r>
              <a:rPr lang="de-AT" sz="1000" b="1" dirty="0"/>
              <a:t> sensitive </a:t>
            </a:r>
            <a:r>
              <a:rPr lang="de-AT" sz="1000" dirty="0"/>
              <a:t>(e.g. </a:t>
            </a:r>
            <a:r>
              <a:rPr lang="de-AT" sz="1000" i="1" dirty="0"/>
              <a:t>mm</a:t>
            </a:r>
            <a:r>
              <a:rPr lang="de-AT" sz="1000" dirty="0"/>
              <a:t> </a:t>
            </a:r>
            <a:r>
              <a:rPr lang="de-AT" sz="1000" dirty="0" err="1"/>
              <a:t>represents</a:t>
            </a:r>
            <a:r>
              <a:rPr lang="de-AT" sz="1000" dirty="0"/>
              <a:t> </a:t>
            </a:r>
            <a:r>
              <a:rPr lang="de-AT" sz="1000" i="1" dirty="0" err="1"/>
              <a:t>minutes</a:t>
            </a:r>
            <a:r>
              <a:rPr lang="de-AT" sz="1000" dirty="0"/>
              <a:t>)</a:t>
            </a:r>
            <a:endParaRPr lang="de-AT" sz="1000" b="1" dirty="0"/>
          </a:p>
          <a:p>
            <a:pPr marL="0" indent="0" defTabSz="473842">
              <a:spcBef>
                <a:spcPts val="0"/>
              </a:spcBef>
              <a:spcAft>
                <a:spcPts val="300"/>
              </a:spcAft>
              <a:buFont typeface="Wingdings" panose="05000000000000000000" pitchFamily="2" charset="2"/>
              <a:buNone/>
              <a:defRPr/>
            </a:pPr>
            <a:endParaRPr lang="en-US" b="0" baseline="0" dirty="0">
              <a:solidFill>
                <a:schemeClr val="accent3"/>
              </a:solidFill>
            </a:endParaRPr>
          </a:p>
        </p:txBody>
      </p:sp>
      <p:sp>
        <p:nvSpPr>
          <p:cNvPr id="6" name="Date Placeholder 5"/>
          <p:cNvSpPr>
            <a:spLocks noGrp="1"/>
          </p:cNvSpPr>
          <p:nvPr>
            <p:ph type="dt" idx="14"/>
          </p:nvPr>
        </p:nvSpPr>
        <p:spPr/>
        <p:txBody>
          <a:bodyPr/>
          <a:lstStyle/>
          <a:p>
            <a:r>
              <a:rPr lang="de-DE"/>
              <a:t>Presentation | Test Case Design</a:t>
            </a:r>
            <a:endParaRPr lang="de-AT" dirty="0"/>
          </a:p>
        </p:txBody>
      </p:sp>
      <p:sp>
        <p:nvSpPr>
          <p:cNvPr id="7" name="Footer Placeholder 6"/>
          <p:cNvSpPr>
            <a:spLocks noGrp="1"/>
          </p:cNvSpPr>
          <p:nvPr>
            <p:ph type="ftr" sz="quarter" idx="15"/>
          </p:nvPr>
        </p:nvSpPr>
        <p:spPr/>
        <p:txBody>
          <a:bodyPr/>
          <a:lstStyle/>
          <a:p>
            <a:r>
              <a:rPr lang="fr-FR"/>
              <a:t>© 2016 Tricentis GmbH, v. 2016/01/Tosca 9.0</a:t>
            </a:r>
            <a:endParaRPr lang="en-US" dirty="0"/>
          </a:p>
        </p:txBody>
      </p:sp>
      <p:sp>
        <p:nvSpPr>
          <p:cNvPr id="9" name="Header Placeholder 8"/>
          <p:cNvSpPr>
            <a:spLocks noGrp="1"/>
          </p:cNvSpPr>
          <p:nvPr>
            <p:ph type="hdr" sz="quarter" idx="17"/>
          </p:nvPr>
        </p:nvSpPr>
        <p:spPr/>
        <p:txBody>
          <a:bodyPr/>
          <a:lstStyle/>
          <a:p>
            <a:r>
              <a:rPr lang="de-AT"/>
              <a:t>Tricentis Certified Professional</a:t>
            </a:r>
            <a:endParaRPr lang="de-AT" dirty="0"/>
          </a:p>
        </p:txBody>
      </p:sp>
    </p:spTree>
    <p:extLst>
      <p:ext uri="{BB962C8B-B14F-4D97-AF65-F5344CB8AC3E}">
        <p14:creationId xmlns:p14="http://schemas.microsoft.com/office/powerpoint/2010/main" val="535795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57</a:t>
            </a:fld>
            <a:endParaRPr lang="de-DE"/>
          </a:p>
        </p:txBody>
      </p:sp>
    </p:spTree>
    <p:extLst>
      <p:ext uri="{BB962C8B-B14F-4D97-AF65-F5344CB8AC3E}">
        <p14:creationId xmlns:p14="http://schemas.microsoft.com/office/powerpoint/2010/main" val="7660128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58</a:t>
            </a:fld>
            <a:endParaRPr lang="de-DE"/>
          </a:p>
        </p:txBody>
      </p:sp>
    </p:spTree>
    <p:extLst>
      <p:ext uri="{BB962C8B-B14F-4D97-AF65-F5344CB8AC3E}">
        <p14:creationId xmlns:p14="http://schemas.microsoft.com/office/powerpoint/2010/main" val="3260533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Exercise 5 Dynamic Dates</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enter two values using the syntax learned in the lesson to generate a dynamic date within both the expiration date month and year fields. </a:t>
            </a:r>
          </a:p>
          <a:p>
            <a:endParaRPr lang="en-US" sz="1200" b="0" i="0" u="none" strike="noStrike" kern="1200" baseline="0" dirty="0">
              <a:solidFill>
                <a:schemeClr val="tx1"/>
              </a:solidFill>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59</a:t>
            </a:fld>
            <a:endParaRPr lang="de-DE"/>
          </a:p>
        </p:txBody>
      </p:sp>
    </p:spTree>
    <p:extLst>
      <p:ext uri="{BB962C8B-B14F-4D97-AF65-F5344CB8AC3E}">
        <p14:creationId xmlns:p14="http://schemas.microsoft.com/office/powerpoint/2010/main" val="2699264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endParaRPr lang="en-US" sz="1000" b="0"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dirty="0">
                <a:latin typeface="Open Sans" panose="020B0606030504020204" pitchFamily="34" charset="0"/>
                <a:ea typeface="Open Sans" panose="020B0606030504020204" pitchFamily="34" charset="0"/>
                <a:cs typeface="Open Sans" panose="020B0606030504020204" pitchFamily="34" charset="0"/>
              </a:rPr>
              <a:t>If we want to steer an object, we have to tell Tosca which action to perform to steer it. </a:t>
            </a:r>
            <a:r>
              <a:rPr lang="en-US" sz="1000" b="0" baseline="0" dirty="0" err="1">
                <a:latin typeface="Open Sans" panose="020B0606030504020204" pitchFamily="34" charset="0"/>
                <a:ea typeface="Open Sans" panose="020B0606030504020204" pitchFamily="34" charset="0"/>
                <a:cs typeface="Open Sans" panose="020B0606030504020204" pitchFamily="34" charset="0"/>
              </a:rPr>
              <a:t>ActionModes</a:t>
            </a:r>
            <a:r>
              <a:rPr lang="en-US" sz="1000" b="0" baseline="0" dirty="0">
                <a:latin typeface="Open Sans" panose="020B0606030504020204" pitchFamily="34" charset="0"/>
                <a:ea typeface="Open Sans" panose="020B0606030504020204" pitchFamily="34" charset="0"/>
                <a:cs typeface="Open Sans" panose="020B0606030504020204" pitchFamily="34" charset="0"/>
              </a:rPr>
              <a:t> do just this, by telling Tosca how the value field should be applied to the control.</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endParaRPr lang="en-US" sz="1000" b="0"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dirty="0">
                <a:latin typeface="Open Sans" panose="020B0606030504020204" pitchFamily="34" charset="0"/>
                <a:ea typeface="Open Sans" panose="020B0606030504020204" pitchFamily="34" charset="0"/>
                <a:cs typeface="Open Sans" panose="020B0606030504020204" pitchFamily="34" charset="0"/>
              </a:rPr>
              <a:t>So far, we have seen basic </a:t>
            </a:r>
            <a:r>
              <a:rPr lang="en-US" sz="1000" b="1" baseline="0" dirty="0">
                <a:latin typeface="Open Sans" panose="020B0606030504020204" pitchFamily="34" charset="0"/>
                <a:ea typeface="Open Sans" panose="020B0606030504020204" pitchFamily="34" charset="0"/>
                <a:cs typeface="Open Sans" panose="020B0606030504020204" pitchFamily="34" charset="0"/>
              </a:rPr>
              <a:t>ActionModes</a:t>
            </a:r>
            <a:r>
              <a:rPr lang="en-US" sz="1000" b="0" baseline="0" dirty="0">
                <a:latin typeface="Open Sans" panose="020B0606030504020204" pitchFamily="34" charset="0"/>
                <a:ea typeface="Open Sans" panose="020B0606030504020204" pitchFamily="34" charset="0"/>
                <a:cs typeface="Open Sans" panose="020B0606030504020204" pitchFamily="34" charset="0"/>
              </a:rPr>
              <a:t> </a:t>
            </a:r>
            <a:r>
              <a:rPr lang="en-US" sz="1000" b="1" baseline="0" dirty="0">
                <a:latin typeface="Open Sans" panose="020B0606030504020204" pitchFamily="34" charset="0"/>
                <a:ea typeface="Open Sans" panose="020B0606030504020204" pitchFamily="34" charset="0"/>
                <a:cs typeface="Open Sans" panose="020B0606030504020204" pitchFamily="34" charset="0"/>
              </a:rPr>
              <a:t>Input</a:t>
            </a:r>
            <a:r>
              <a:rPr lang="en-US" sz="1000" b="0" baseline="0" dirty="0">
                <a:latin typeface="Open Sans" panose="020B0606030504020204" pitchFamily="34" charset="0"/>
                <a:ea typeface="Open Sans" panose="020B0606030504020204" pitchFamily="34" charset="0"/>
                <a:cs typeface="Open Sans" panose="020B0606030504020204" pitchFamily="34" charset="0"/>
              </a:rPr>
              <a:t> which transfers values to the test object. We can also use Select, Buffer, Constraint, Insert, Verify and </a:t>
            </a:r>
            <a:r>
              <a:rPr lang="en-US" sz="1000" b="0" baseline="0" dirty="0" err="1">
                <a:latin typeface="Open Sans" panose="020B0606030504020204" pitchFamily="34" charset="0"/>
                <a:ea typeface="Open Sans" panose="020B0606030504020204" pitchFamily="34" charset="0"/>
                <a:cs typeface="Open Sans" panose="020B0606030504020204" pitchFamily="34" charset="0"/>
              </a:rPr>
              <a:t>WaitOn</a:t>
            </a:r>
            <a:r>
              <a:rPr lang="en-US" sz="1000" b="0" baseline="0" dirty="0">
                <a:latin typeface="Open Sans" panose="020B0606030504020204" pitchFamily="34" charset="0"/>
                <a:ea typeface="Open Sans" panose="020B0606030504020204" pitchFamily="34" charset="0"/>
                <a:cs typeface="Open Sans" panose="020B0606030504020204" pitchFamily="34" charset="0"/>
              </a:rPr>
              <a:t>.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dirty="0">
                <a:latin typeface="Open Sans" panose="020B0606030504020204" pitchFamily="34" charset="0"/>
                <a:ea typeface="Open Sans" panose="020B0606030504020204" pitchFamily="34" charset="0"/>
                <a:cs typeface="Open Sans" panose="020B0606030504020204" pitchFamily="34" charset="0"/>
              </a:rPr>
              <a:t>In this lesson, we will focus on </a:t>
            </a:r>
            <a:r>
              <a:rPr lang="en-US" sz="1000" b="1" baseline="0" dirty="0">
                <a:latin typeface="Open Sans" panose="020B0606030504020204" pitchFamily="34" charset="0"/>
                <a:ea typeface="Open Sans" panose="020B0606030504020204" pitchFamily="34" charset="0"/>
                <a:cs typeface="Open Sans" panose="020B0606030504020204" pitchFamily="34" charset="0"/>
              </a:rPr>
              <a:t>Select, Buffer,</a:t>
            </a:r>
            <a:r>
              <a:rPr lang="en-US" sz="1000" b="0" baseline="0" dirty="0">
                <a:latin typeface="Open Sans" panose="020B0606030504020204" pitchFamily="34" charset="0"/>
                <a:ea typeface="Open Sans" panose="020B0606030504020204" pitchFamily="34" charset="0"/>
                <a:cs typeface="Open Sans" panose="020B0606030504020204" pitchFamily="34" charset="0"/>
              </a:rPr>
              <a:t> and </a:t>
            </a:r>
            <a:r>
              <a:rPr lang="en-US" sz="1000" b="1" baseline="0" dirty="0">
                <a:latin typeface="Open Sans" panose="020B0606030504020204" pitchFamily="34" charset="0"/>
                <a:ea typeface="Open Sans" panose="020B0606030504020204" pitchFamily="34" charset="0"/>
                <a:cs typeface="Open Sans" panose="020B0606030504020204" pitchFamily="34" charset="0"/>
              </a:rPr>
              <a:t>Verify</a:t>
            </a:r>
            <a:r>
              <a:rPr lang="en-US" sz="1000" b="0" baseline="0" dirty="0">
                <a:latin typeface="Open Sans" panose="020B0606030504020204" pitchFamily="34" charset="0"/>
                <a:ea typeface="Open Sans" panose="020B0606030504020204" pitchFamily="34" charset="0"/>
                <a:cs typeface="Open Sans" panose="020B0606030504020204" pitchFamily="34" charset="0"/>
              </a:rPr>
              <a:t>.</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1" baseline="0" dirty="0" err="1">
                <a:latin typeface="Open Sans" panose="020B0606030504020204" pitchFamily="34" charset="0"/>
                <a:ea typeface="Open Sans" panose="020B0606030504020204" pitchFamily="34" charset="0"/>
                <a:cs typeface="Open Sans" panose="020B0606030504020204" pitchFamily="34" charset="0"/>
              </a:rPr>
              <a:t>WaitOn</a:t>
            </a:r>
            <a:r>
              <a:rPr lang="en-US" sz="1000" b="0" baseline="0" dirty="0">
                <a:latin typeface="Open Sans" panose="020B0606030504020204" pitchFamily="34" charset="0"/>
                <a:ea typeface="Open Sans" panose="020B0606030504020204" pitchFamily="34" charset="0"/>
                <a:cs typeface="Open Sans" panose="020B0606030504020204" pitchFamily="34" charset="0"/>
              </a:rPr>
              <a:t> and </a:t>
            </a:r>
            <a:r>
              <a:rPr lang="en-US" sz="1000" b="1" baseline="0" dirty="0">
                <a:latin typeface="Open Sans" panose="020B0606030504020204" pitchFamily="34" charset="0"/>
                <a:ea typeface="Open Sans" panose="020B0606030504020204" pitchFamily="34" charset="0"/>
                <a:cs typeface="Open Sans" panose="020B0606030504020204" pitchFamily="34" charset="0"/>
              </a:rPr>
              <a:t>Constraint</a:t>
            </a:r>
            <a:r>
              <a:rPr lang="en-US" sz="1000" b="0" baseline="0" dirty="0">
                <a:latin typeface="Open Sans" panose="020B0606030504020204" pitchFamily="34" charset="0"/>
                <a:ea typeface="Open Sans" panose="020B0606030504020204" pitchFamily="34" charset="0"/>
                <a:cs typeface="Open Sans" panose="020B0606030504020204" pitchFamily="34" charset="0"/>
              </a:rPr>
              <a:t> will be covered later in this training.</a:t>
            </a:r>
            <a:endParaRPr lang="en-US" sz="1000" b="1"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dirty="0">
                <a:latin typeface="Open Sans" panose="020B0606030504020204" pitchFamily="34" charset="0"/>
                <a:ea typeface="Open Sans" panose="020B0606030504020204" pitchFamily="34" charset="0"/>
                <a:cs typeface="Open Sans" panose="020B0606030504020204" pitchFamily="34" charset="0"/>
              </a:rPr>
              <a:t>We will not cover </a:t>
            </a:r>
            <a:r>
              <a:rPr lang="en-US" sz="1000" b="1" baseline="0" dirty="0">
                <a:latin typeface="Open Sans" panose="020B0606030504020204" pitchFamily="34" charset="0"/>
                <a:ea typeface="Open Sans" panose="020B0606030504020204" pitchFamily="34" charset="0"/>
                <a:cs typeface="Open Sans" panose="020B0606030504020204" pitchFamily="34" charset="0"/>
              </a:rPr>
              <a:t>Insert</a:t>
            </a:r>
            <a:r>
              <a:rPr lang="en-US" sz="1000" b="0" baseline="0" dirty="0">
                <a:latin typeface="Open Sans" panose="020B0606030504020204" pitchFamily="34" charset="0"/>
                <a:ea typeface="Open Sans" panose="020B0606030504020204" pitchFamily="34" charset="0"/>
                <a:cs typeface="Open Sans" panose="020B0606030504020204" pitchFamily="34" charset="0"/>
              </a:rPr>
              <a:t> because it is only for </a:t>
            </a:r>
            <a:r>
              <a:rPr lang="en-US" sz="1000" b="0" baseline="0" dirty="0" err="1">
                <a:latin typeface="Open Sans" panose="020B0606030504020204" pitchFamily="34" charset="0"/>
                <a:ea typeface="Open Sans" panose="020B0606030504020204" pitchFamily="34" charset="0"/>
                <a:cs typeface="Open Sans" panose="020B0606030504020204" pitchFamily="34" charset="0"/>
              </a:rPr>
              <a:t>nonUI</a:t>
            </a:r>
            <a:r>
              <a:rPr lang="en-US" sz="1000" b="0" baseline="0" dirty="0">
                <a:latin typeface="Open Sans" panose="020B0606030504020204" pitchFamily="34" charset="0"/>
                <a:ea typeface="Open Sans" panose="020B0606030504020204" pitchFamily="34" charset="0"/>
                <a:cs typeface="Open Sans" panose="020B0606030504020204" pitchFamily="34" charset="0"/>
              </a:rPr>
              <a:t> automation.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1" baseline="0" dirty="0">
                <a:latin typeface="Open Sans" panose="020B0606030504020204" pitchFamily="34" charset="0"/>
                <a:ea typeface="Open Sans" panose="020B0606030504020204" pitchFamily="34" charset="0"/>
                <a:cs typeface="Open Sans" panose="020B0606030504020204" pitchFamily="34" charset="0"/>
              </a:rPr>
              <a:t>ActionMode Select </a:t>
            </a:r>
            <a:r>
              <a:rPr lang="en-US" sz="1000" b="0" baseline="0" dirty="0">
                <a:latin typeface="Open Sans" panose="020B0606030504020204" pitchFamily="34" charset="0"/>
                <a:ea typeface="Open Sans" panose="020B0606030504020204" pitchFamily="34" charset="0"/>
                <a:cs typeface="Open Sans" panose="020B0606030504020204" pitchFamily="34" charset="0"/>
              </a:rPr>
              <a:t>selects a control to be used without any additional actions. </a:t>
            </a:r>
            <a:endParaRPr lang="en-US" sz="1000" b="1"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dirty="0">
                <a:latin typeface="Open Sans" panose="020B0606030504020204" pitchFamily="34" charset="0"/>
                <a:ea typeface="Open Sans" panose="020B0606030504020204" pitchFamily="34" charset="0"/>
                <a:cs typeface="Open Sans" panose="020B0606030504020204" pitchFamily="34" charset="0"/>
              </a:rPr>
              <a:t>The </a:t>
            </a:r>
            <a:r>
              <a:rPr lang="en-US" sz="1000" b="1" baseline="0" dirty="0">
                <a:latin typeface="Open Sans" panose="020B0606030504020204" pitchFamily="34" charset="0"/>
                <a:ea typeface="Open Sans" panose="020B0606030504020204" pitchFamily="34" charset="0"/>
                <a:cs typeface="Open Sans" panose="020B0606030504020204" pitchFamily="34" charset="0"/>
              </a:rPr>
              <a:t>ActionMode Buffer </a:t>
            </a:r>
            <a:r>
              <a:rPr lang="en-US" sz="1000" b="0" baseline="0" dirty="0">
                <a:latin typeface="Open Sans" panose="020B0606030504020204" pitchFamily="34" charset="0"/>
                <a:ea typeface="Open Sans" panose="020B0606030504020204" pitchFamily="34" charset="0"/>
                <a:cs typeface="Open Sans" panose="020B0606030504020204" pitchFamily="34" charset="0"/>
              </a:rPr>
              <a:t>can be used to save any type of value during the execution of the TestCase to be used later on.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baseline="0" dirty="0">
                <a:latin typeface="Open Sans" panose="020B0606030504020204" pitchFamily="34" charset="0"/>
                <a:ea typeface="Open Sans" panose="020B0606030504020204" pitchFamily="34" charset="0"/>
                <a:cs typeface="Open Sans" panose="020B0606030504020204" pitchFamily="34" charset="0"/>
              </a:rPr>
              <a:t>The purpose of the TestCase is always to verify or check certain values and controls. Whenever I come to the point in my TestCase where I need to perform these checks, I would use the ActionMode Verify.</a:t>
            </a: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latin typeface="Open Sans" panose="020B0606030504020204" pitchFamily="34" charset="0"/>
                <a:ea typeface="Open Sans" panose="020B0606030504020204" pitchFamily="34" charset="0"/>
                <a:cs typeface="Open Sans" panose="020B0606030504020204" pitchFamily="34" charset="0"/>
              </a:rPr>
              <a:t>Demonstration</a:t>
            </a:r>
          </a:p>
          <a:p>
            <a:pPr marL="0" indent="0" defTabSz="473842">
              <a:spcBef>
                <a:spcPts val="0"/>
              </a:spcBef>
              <a:spcAft>
                <a:spcPts val="300"/>
              </a:spcAft>
              <a:buFont typeface="Wingdings" panose="05000000000000000000" pitchFamily="2" charset="2"/>
              <a:buNone/>
              <a:defRPr/>
            </a:pPr>
            <a:r>
              <a:rPr lang="en-US" sz="1000" b="0" u="none" dirty="0">
                <a:latin typeface="Open Sans" panose="020B0606030504020204" pitchFamily="34" charset="0"/>
                <a:ea typeface="Open Sans" panose="020B0606030504020204" pitchFamily="34" charset="0"/>
                <a:cs typeface="Open Sans" panose="020B0606030504020204" pitchFamily="34" charset="0"/>
              </a:rPr>
              <a:t>Lets</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look at an example: </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Let’s say I want to store the price of the Blue Jeans I have purchased for verification later on. I would find the control which has the property I want to save. In this case, it is the container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PriceBlueJeans’s</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InnerText</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a:t>
            </a:r>
            <a:r>
              <a:rPr lang="en-US" sz="1000" b="0" i="0" baseline="0" dirty="0">
                <a:latin typeface="Open Sans" panose="020B0606030504020204" pitchFamily="34" charset="0"/>
                <a:ea typeface="Open Sans" panose="020B0606030504020204" pitchFamily="34" charset="0"/>
                <a:cs typeface="Open Sans" panose="020B0606030504020204" pitchFamily="34" charset="0"/>
              </a:rPr>
              <a:t>Most objects have default properties and behavior, for example Tosca knows that Textboxes have Text, and it treats it accordingly. Not </a:t>
            </a:r>
            <a:r>
              <a:rPr lang="en-US" sz="1000" b="0" baseline="0" dirty="0">
                <a:latin typeface="Open Sans" panose="020B0606030504020204" pitchFamily="34" charset="0"/>
                <a:ea typeface="Open Sans" panose="020B0606030504020204" pitchFamily="34" charset="0"/>
                <a:cs typeface="Open Sans" panose="020B0606030504020204" pitchFamily="34" charset="0"/>
              </a:rPr>
              <a:t>all objects will have default properties, such as DIVS or any other type of container.</a:t>
            </a:r>
            <a:r>
              <a:rPr lang="en-US" sz="1000" b="0" i="0" baseline="0" dirty="0">
                <a:latin typeface="Open Sans" panose="020B0606030504020204" pitchFamily="34" charset="0"/>
                <a:ea typeface="Open Sans" panose="020B0606030504020204" pitchFamily="34" charset="0"/>
                <a:cs typeface="Open Sans" panose="020B0606030504020204" pitchFamily="34" charset="0"/>
              </a:rPr>
              <a:t> Because this is a container, we have to explicitly tell Tosca to use the </a:t>
            </a:r>
            <a:r>
              <a:rPr lang="en-US" sz="1000" b="0" i="0" baseline="0" dirty="0" err="1">
                <a:latin typeface="Open Sans" panose="020B0606030504020204" pitchFamily="34" charset="0"/>
                <a:ea typeface="Open Sans" panose="020B0606030504020204" pitchFamily="34" charset="0"/>
                <a:cs typeface="Open Sans" panose="020B0606030504020204" pitchFamily="34" charset="0"/>
              </a:rPr>
              <a:t>InnerText</a:t>
            </a:r>
            <a:r>
              <a:rPr lang="en-US" sz="1000" b="0" i="0" baseline="0" dirty="0">
                <a:latin typeface="Open Sans" panose="020B0606030504020204" pitchFamily="34" charset="0"/>
                <a:ea typeface="Open Sans" panose="020B0606030504020204" pitchFamily="34" charset="0"/>
                <a:cs typeface="Open Sans" panose="020B0606030504020204" pitchFamily="34" charset="0"/>
              </a:rPr>
              <a:t> of the control for buffering.</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I then choose a name for the Buffer, which is the name behind which I store my value to recall later on. The name is not important per se, but it is ESSENTIAL that when we reuse it later on we type exactly the name, with the exact syntax and cases, as we used for the Buffer. Here I will use the name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PriceBlueJeans</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Capital P B J and no spaces. I then set the ActionMode to Buffer.</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marR="0" lvl="1"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If I run the TestStep in the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ScratchBook</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I get a message saying that the Buffer was stored. In the menu item </a:t>
            </a:r>
            <a:r>
              <a:rPr lang="en-US" sz="1000" i="1" dirty="0">
                <a:latin typeface="Open Sans" panose="020B0606030504020204" pitchFamily="34" charset="0"/>
                <a:ea typeface="Open Sans" panose="020B0606030504020204" pitchFamily="34" charset="0"/>
                <a:cs typeface="Open Sans" panose="020B0606030504020204" pitchFamily="34" charset="0"/>
              </a:rPr>
              <a:t>Project &gt;&gt; Settings &gt;&gt; Engine &gt;&gt; Buffer,</a:t>
            </a:r>
            <a:r>
              <a:rPr lang="en-US" sz="1000" i="1" baseline="0" dirty="0">
                <a:latin typeface="Open Sans" panose="020B0606030504020204" pitchFamily="34" charset="0"/>
                <a:ea typeface="Open Sans" panose="020B0606030504020204" pitchFamily="34" charset="0"/>
                <a:cs typeface="Open Sans" panose="020B0606030504020204" pitchFamily="34" charset="0"/>
              </a:rPr>
              <a:t> </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you can see all of the Buffers you have stored. </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Important to remember – every time I run that TestStep, the value will be overwritten by the new value. So if it is changing in the application, my buffer will also change. To </a:t>
            </a:r>
            <a:r>
              <a:rPr lang="en-US" sz="1000" b="0" u="sng" baseline="0" dirty="0">
                <a:latin typeface="Open Sans" panose="020B0606030504020204" pitchFamily="34" charset="0"/>
                <a:ea typeface="Open Sans" panose="020B0606030504020204" pitchFamily="34" charset="0"/>
                <a:cs typeface="Open Sans" panose="020B0606030504020204" pitchFamily="34" charset="0"/>
              </a:rPr>
              <a:t>recall a Buffer value, I use the syntax {B[]}</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none" baseline="0" dirty="0">
                <a:latin typeface="Open Sans" panose="020B0606030504020204" pitchFamily="34" charset="0"/>
                <a:ea typeface="Open Sans" panose="020B0606030504020204" pitchFamily="34" charset="0"/>
                <a:cs typeface="Open Sans" panose="020B0606030504020204" pitchFamily="34" charset="0"/>
              </a:rPr>
              <a:t>ActionMode Verify </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is used for verification in every TestCase. We can verify properties of a control, for example whether a control is Visible, Exists, has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InnerText</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with a </a:t>
            </a:r>
            <a:r>
              <a:rPr lang="en-US" sz="1000" b="0" u="sng" baseline="0" dirty="0">
                <a:latin typeface="Open Sans" panose="020B0606030504020204" pitchFamily="34" charset="0"/>
                <a:ea typeface="Open Sans" panose="020B0606030504020204" pitchFamily="34" charset="0"/>
                <a:cs typeface="Open Sans" panose="020B0606030504020204" pitchFamily="34" charset="0"/>
              </a:rPr>
              <a:t>certain value. It can also be used to verify a numeric value or a string. </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Keep in mind – </a:t>
            </a:r>
            <a:r>
              <a:rPr lang="en-US" sz="1000" b="0" u="sng" baseline="0" dirty="0">
                <a:latin typeface="Open Sans" panose="020B0606030504020204" pitchFamily="34" charset="0"/>
                <a:ea typeface="Open Sans" panose="020B0606030504020204" pitchFamily="34" charset="0"/>
                <a:cs typeface="Open Sans" panose="020B0606030504020204" pitchFamily="34" charset="0"/>
              </a:rPr>
              <a:t>verify is case sensitive and uses exact match.</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In this case, we could say we would like to verify that if I order a physical product with shipping method ground, that the shipping costs should be 10.00. Here I would type in 10.00 for the shipping cost value, and set the ActionMode to verify.</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dirty="0">
                <a:latin typeface="Open Sans" panose="020B0606030504020204" pitchFamily="34" charset="0"/>
                <a:ea typeface="Open Sans" panose="020B0606030504020204" pitchFamily="34" charset="0"/>
                <a:cs typeface="Open Sans" panose="020B0606030504020204" pitchFamily="34" charset="0"/>
              </a:rPr>
              <a:t>Keep in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mind</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the datatype defines how Tosca views the data.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think</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about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way</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object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is</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displayed</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in the SUT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as</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well</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as</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value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are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using</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for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verification</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p>
          <a:p>
            <a:pPr marL="0" indent="0" defTabSz="473842">
              <a:spcBef>
                <a:spcPts val="0"/>
              </a:spcBef>
              <a:spcAft>
                <a:spcPts val="300"/>
              </a:spcAft>
              <a:buFont typeface="Wingdings" panose="05000000000000000000" pitchFamily="2" charset="2"/>
              <a:buNone/>
              <a:defRPr/>
            </a:pPr>
            <a:endParaRPr lang="de-AT"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For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example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if</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datatype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set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to String,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Tosca will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verify</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an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exact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match</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text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Typing</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in 10.00 will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mean</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if</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your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Web Shop total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is</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10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without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the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or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the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„00“,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verification</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fail</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case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could</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try</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setting</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datatype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numeric</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so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Tosca will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recognize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10.00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10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are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the same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number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change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Tosca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numeric</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formats</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like the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decimal</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character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separator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go</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to </a:t>
            </a:r>
            <a:r>
              <a:rPr lang="de-AT" sz="1000" b="0" i="1" u="none" baseline="0" dirty="0">
                <a:latin typeface="Open Sans" panose="020B0606030504020204" pitchFamily="34" charset="0"/>
                <a:ea typeface="Open Sans" panose="020B0606030504020204" pitchFamily="34" charset="0"/>
                <a:cs typeface="Open Sans" panose="020B0606030504020204" pitchFamily="34" charset="0"/>
              </a:rPr>
              <a:t>Settings &gt;&gt; </a:t>
            </a:r>
            <a:r>
              <a:rPr lang="de-AT" sz="1000" b="0" i="1" u="none" baseline="0" dirty="0" err="1">
                <a:latin typeface="Open Sans" panose="020B0606030504020204" pitchFamily="34" charset="0"/>
                <a:ea typeface="Open Sans" panose="020B0606030504020204" pitchFamily="34" charset="0"/>
                <a:cs typeface="Open Sans" panose="020B0606030504020204" pitchFamily="34" charset="0"/>
              </a:rPr>
              <a:t>Tbox</a:t>
            </a:r>
            <a:r>
              <a:rPr lang="de-AT" sz="1000" b="0" i="1" u="none" baseline="0" dirty="0">
                <a:latin typeface="Open Sans" panose="020B0606030504020204" pitchFamily="34" charset="0"/>
                <a:ea typeface="Open Sans" panose="020B0606030504020204" pitchFamily="34" charset="0"/>
                <a:cs typeface="Open Sans" panose="020B0606030504020204" pitchFamily="34" charset="0"/>
              </a:rPr>
              <a:t> &gt;&gt; </a:t>
            </a:r>
            <a:r>
              <a:rPr lang="de-AT" sz="1000" b="0" i="1" u="none" baseline="0" dirty="0" err="1">
                <a:latin typeface="Open Sans" panose="020B0606030504020204" pitchFamily="34" charset="0"/>
                <a:ea typeface="Open Sans" panose="020B0606030504020204" pitchFamily="34" charset="0"/>
                <a:cs typeface="Open Sans" panose="020B0606030504020204" pitchFamily="34" charset="0"/>
              </a:rPr>
              <a:t>Number</a:t>
            </a:r>
            <a:r>
              <a:rPr lang="de-AT" sz="1000" b="0" i="1"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i="1" u="none" baseline="0" dirty="0" err="1">
                <a:latin typeface="Open Sans" panose="020B0606030504020204" pitchFamily="34" charset="0"/>
                <a:ea typeface="Open Sans" panose="020B0606030504020204" pitchFamily="34" charset="0"/>
                <a:cs typeface="Open Sans" panose="020B0606030504020204" pitchFamily="34" charset="0"/>
              </a:rPr>
              <a:t>formats</a:t>
            </a:r>
            <a:r>
              <a:rPr lang="de-AT" sz="1000" b="0" i="1"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type „.“ in the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value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column</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for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Target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decimal</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character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default</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matches</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your</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machine</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latin typeface="Open Sans" panose="020B0606030504020204" pitchFamily="34" charset="0"/>
                <a:ea typeface="Open Sans" panose="020B0606030504020204" pitchFamily="34" charset="0"/>
                <a:cs typeface="Open Sans" panose="020B0606030504020204" pitchFamily="34" charset="0"/>
              </a:rPr>
              <a:t>settings</a:t>
            </a:r>
            <a:r>
              <a:rPr lang="de-AT" sz="1000" b="0" u="none" baseline="0" dirty="0">
                <a:latin typeface="Open Sans" panose="020B0606030504020204" pitchFamily="34" charset="0"/>
                <a:ea typeface="Open Sans" panose="020B0606030504020204" pitchFamily="34" charset="0"/>
                <a:cs typeface="Open Sans" panose="020B0606030504020204" pitchFamily="34" charset="0"/>
              </a:rPr>
              <a:t>.</a:t>
            </a:r>
          </a:p>
          <a:p>
            <a:r>
              <a:rPr lang="en-GB" sz="1000" i="1"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What if I want to verify dynamic values?</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I can use dynamic expressions in the value column. I can also use any buffered values to verify. </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Earlier we buffered the price of the blue jeans and called it exactly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PriceBlueJeans</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Now, I would verify that the subtotal of my order is 25 times the price of my blue jeans, since I ordered 25 units. </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Remember that we already mentioned that MATH functions can be combined with any dynamic values in Tosca. Now, rather than simply multiplying 25*1.00, I will create a Math function, and inside recall the Buffer value for the price of blue jeans in place of the 1.00 in the formula. I will do this using the syntax {MATH [{B[</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Buffername</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or {MATH {B[</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PriceBlueJeans</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Once I enter {B[, the list of Buffers in the system will be visible in a drop down menu which I can choose from. I then multiply this price by the quantity and select verify. Now, when I run my TestCase, I will see that the price is stored and then later multiplied by 25 and the subtotal is compared and verified.</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The sub-total page has the order details displayed in the form of an HTML table. HTML tables allow web designers to display data like text, images, links, etc. into rows and columns of cells.</a:t>
            </a:r>
          </a:p>
          <a:p>
            <a:pPr marL="0" indent="0" defTabSz="473842">
              <a:spcBef>
                <a:spcPts val="0"/>
              </a:spcBef>
              <a:spcAft>
                <a:spcPts val="300"/>
              </a:spcAft>
              <a:buFont typeface="Wingdings" panose="05000000000000000000" pitchFamily="2" charset="2"/>
              <a:buNone/>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To steer a table you will first select the respective table control. Then either select the row or column which contains the cell you want to steer. A dropdown on both rows and columns shows you the values that were available when the table was scanned. These values will be either the header of the table for column and/or default values for row that Tosca stores therein e.g. $1, $&lt;n&gt;, $last and so on. While ‘#&lt;n&gt;’ is an absolute value that selects the n-</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th</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entry in the table, ‘$&lt;n&gt;’ is always the n-</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th</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row or column </a:t>
            </a:r>
            <a:r>
              <a:rPr lang="en-US" sz="1000" b="0" i="1" u="none" baseline="0" dirty="0">
                <a:latin typeface="Open Sans" panose="020B0606030504020204" pitchFamily="34" charset="0"/>
                <a:ea typeface="Open Sans" panose="020B0606030504020204" pitchFamily="34" charset="0"/>
                <a:cs typeface="Open Sans" panose="020B0606030504020204" pitchFamily="34" charset="0"/>
              </a:rPr>
              <a:t>after </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the header entry defined when the table was scanned. For example, if I define “$1” in the table, and the header is set to the first row, Tosca will actually steer the first row after the header: row 2. You can also use dynamic values as identifiers for rows or columns.</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The third step would be to select the cell itself and enter the required values in the Value column. You also need to select the appropriate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ActionMode</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for each cell, depending on whether you want to store a value from that table in a Buffer, to verify something or to wait on a certain state of a property.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In case there are more than 2 rows or columns with the same header and/or similar content, you can work with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ActionMode</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a:t>
            </a:r>
            <a:r>
              <a:rPr lang="en-US" sz="1000" b="1" u="none" baseline="0" dirty="0">
                <a:latin typeface="Open Sans" panose="020B0606030504020204" pitchFamily="34" charset="0"/>
                <a:ea typeface="Open Sans" panose="020B0606030504020204" pitchFamily="34" charset="0"/>
                <a:cs typeface="Open Sans" panose="020B0606030504020204" pitchFamily="34" charset="0"/>
              </a:rPr>
              <a:t>constraint</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to put a limitation on the differences in order to identify the cell in question. You will use this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ActionMode</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in a later lesson.</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If you click on a selected table, row or column in the navigation pane Tosca shows you a detailed view of the object below in the ‘table steering editor’. You also have a “Table Tools” tab in the toolbar for table steering options.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u="none" baseline="0" dirty="0">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To reset a row/column or a cell simply right click and select ‘Delete’ from the mini toolbar or hit the delete key from your keyboard.</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dirty="0">
                <a:latin typeface="Open Sans" panose="020B0606030504020204" pitchFamily="34" charset="0"/>
                <a:ea typeface="Open Sans" panose="020B0606030504020204" pitchFamily="34" charset="0"/>
                <a:cs typeface="Open Sans" panose="020B0606030504020204" pitchFamily="34" charset="0"/>
              </a:rPr>
              <a:t>To add a row, column, or cell between 2 already existing objects, right click on the first cell and, in the mini toolbar, click on the ellipsis (…) and select “Create </a:t>
            </a:r>
            <a:r>
              <a:rPr lang="en-US" sz="1000" b="0" u="none" baseline="0" dirty="0" err="1">
                <a:latin typeface="Open Sans" panose="020B0606030504020204" pitchFamily="34" charset="0"/>
                <a:ea typeface="Open Sans" panose="020B0606030504020204" pitchFamily="34" charset="0"/>
                <a:cs typeface="Open Sans" panose="020B0606030504020204" pitchFamily="34" charset="0"/>
              </a:rPr>
              <a:t>XTestStepValue</a:t>
            </a:r>
            <a:r>
              <a:rPr lang="en-US" sz="1000" b="0" u="none" baseline="0" dirty="0">
                <a:latin typeface="Open Sans" panose="020B0606030504020204" pitchFamily="34" charset="0"/>
                <a:ea typeface="Open Sans" panose="020B0606030504020204" pitchFamily="34" charset="0"/>
                <a:cs typeface="Open Sans" panose="020B0606030504020204" pitchFamily="34" charset="0"/>
              </a:rPr>
              <a:t> after this”.</a:t>
            </a:r>
          </a:p>
          <a:p>
            <a:pPr marL="0" indent="0" defTabSz="473842">
              <a:spcBef>
                <a:spcPts val="0"/>
              </a:spcBef>
              <a:spcAft>
                <a:spcPts val="300"/>
              </a:spcAft>
              <a:buFont typeface="Wingdings" panose="05000000000000000000" pitchFamily="2" charset="2"/>
              <a:buNone/>
              <a:defRPr/>
            </a:pPr>
            <a:endParaRPr lang="en-US" sz="1000" b="0" u="none" baseline="0" dirty="0"/>
          </a:p>
          <a:p>
            <a:pPr marL="0" indent="0" defTabSz="473842">
              <a:spcBef>
                <a:spcPts val="0"/>
              </a:spcBef>
              <a:spcAft>
                <a:spcPts val="300"/>
              </a:spcAft>
              <a:buFont typeface="Wingdings" panose="05000000000000000000" pitchFamily="2" charset="2"/>
              <a:buNone/>
              <a:defRPr/>
            </a:pPr>
            <a:endParaRPr lang="en-US" sz="1000" b="0" u="none" dirty="0"/>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60</a:t>
            </a:fld>
            <a:endParaRPr lang="de-DE"/>
          </a:p>
        </p:txBody>
      </p:sp>
    </p:spTree>
    <p:extLst>
      <p:ext uri="{BB962C8B-B14F-4D97-AF65-F5344CB8AC3E}">
        <p14:creationId xmlns:p14="http://schemas.microsoft.com/office/powerpoint/2010/main" val="42440994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Rot="1" noChangeAspect="1" noChangeArrowheads="1" noTextEdit="1"/>
          </p:cNvSpPr>
          <p:nvPr>
            <p:ph type="sldImg"/>
          </p:nvPr>
        </p:nvSpPr>
        <p:spPr>
          <a:xfrm>
            <a:off x="-280988" y="508000"/>
            <a:ext cx="7678738" cy="4319588"/>
          </a:xfrm>
          <a:ln/>
        </p:spPr>
      </p:sp>
      <p:sp>
        <p:nvSpPr>
          <p:cNvPr id="211972" name="Rectangle 3"/>
          <p:cNvSpPr>
            <a:spLocks noGrp="1" noChangeArrowheads="1"/>
          </p:cNvSpPr>
          <p:nvPr>
            <p:ph type="body" idx="1"/>
          </p:nvPr>
        </p:nvSpPr>
        <p:spPr>
          <a:xfrm>
            <a:off x="676800" y="4946400"/>
            <a:ext cx="5760000" cy="4860000"/>
          </a:xfrm>
          <a:noFill/>
        </p:spPr>
        <p:txBody>
          <a:bodyPr lIns="95841" tIns="47922" rIns="95841" bIns="47922">
            <a:noAutofit/>
          </a:bodyPr>
          <a:lstStyle/>
          <a:p>
            <a:pPr marL="0" indent="0" defTabSz="473842">
              <a:spcBef>
                <a:spcPts val="0"/>
              </a:spcBef>
              <a:spcAft>
                <a:spcPts val="300"/>
              </a:spcAft>
              <a:buFont typeface="Wingdings" panose="05000000000000000000" pitchFamily="2" charset="2"/>
              <a:buNone/>
              <a:defRPr/>
            </a:pPr>
            <a:endParaRPr lang="en-US" sz="1200" i="0" baseline="0" dirty="0"/>
          </a:p>
        </p:txBody>
      </p:sp>
      <p:sp>
        <p:nvSpPr>
          <p:cNvPr id="6" name="Date Placeholder 5"/>
          <p:cNvSpPr>
            <a:spLocks noGrp="1"/>
          </p:cNvSpPr>
          <p:nvPr>
            <p:ph type="dt" idx="14"/>
          </p:nvPr>
        </p:nvSpPr>
        <p:spPr/>
        <p:txBody>
          <a:bodyPr/>
          <a:lstStyle/>
          <a:p>
            <a:r>
              <a:rPr lang="de-DE"/>
              <a:t>Presentation | Test Case Design</a:t>
            </a:r>
            <a:endParaRPr lang="de-AT" dirty="0"/>
          </a:p>
        </p:txBody>
      </p:sp>
      <p:sp>
        <p:nvSpPr>
          <p:cNvPr id="7" name="Footer Placeholder 6"/>
          <p:cNvSpPr>
            <a:spLocks noGrp="1"/>
          </p:cNvSpPr>
          <p:nvPr>
            <p:ph type="ftr" sz="quarter" idx="15"/>
          </p:nvPr>
        </p:nvSpPr>
        <p:spPr/>
        <p:txBody>
          <a:bodyPr/>
          <a:lstStyle/>
          <a:p>
            <a:r>
              <a:rPr lang="fr-FR"/>
              <a:t>© 2016 Tricentis GmbH, v. 2016/01/Tosca 9.0</a:t>
            </a:r>
            <a:endParaRPr lang="en-US" dirty="0"/>
          </a:p>
        </p:txBody>
      </p:sp>
      <p:sp>
        <p:nvSpPr>
          <p:cNvPr id="9" name="Header Placeholder 8"/>
          <p:cNvSpPr>
            <a:spLocks noGrp="1"/>
          </p:cNvSpPr>
          <p:nvPr>
            <p:ph type="hdr" sz="quarter" idx="17"/>
          </p:nvPr>
        </p:nvSpPr>
        <p:spPr/>
        <p:txBody>
          <a:bodyPr/>
          <a:lstStyle/>
          <a:p>
            <a:r>
              <a:rPr lang="de-AT"/>
              <a:t>Tricentis Certified Professional</a:t>
            </a:r>
            <a:endParaRPr lang="de-AT" dirty="0"/>
          </a:p>
        </p:txBody>
      </p:sp>
    </p:spTree>
    <p:extLst>
      <p:ext uri="{BB962C8B-B14F-4D97-AF65-F5344CB8AC3E}">
        <p14:creationId xmlns:p14="http://schemas.microsoft.com/office/powerpoint/2010/main" val="4057066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62</a:t>
            </a:fld>
            <a:endParaRPr lang="de-DE"/>
          </a:p>
        </p:txBody>
      </p:sp>
    </p:spTree>
    <p:extLst>
      <p:ext uri="{BB962C8B-B14F-4D97-AF65-F5344CB8AC3E}">
        <p14:creationId xmlns:p14="http://schemas.microsoft.com/office/powerpoint/2010/main" val="17472177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63</a:t>
            </a:fld>
            <a:endParaRPr lang="de-DE"/>
          </a:p>
        </p:txBody>
      </p:sp>
    </p:spTree>
    <p:extLst>
      <p:ext uri="{BB962C8B-B14F-4D97-AF65-F5344CB8AC3E}">
        <p14:creationId xmlns:p14="http://schemas.microsoft.com/office/powerpoint/2010/main" val="2775898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64</a:t>
            </a:fld>
            <a:endParaRPr lang="de-DE"/>
          </a:p>
        </p:txBody>
      </p:sp>
    </p:spTree>
    <p:extLst>
      <p:ext uri="{BB962C8B-B14F-4D97-AF65-F5344CB8AC3E}">
        <p14:creationId xmlns:p14="http://schemas.microsoft.com/office/powerpoint/2010/main" val="26598107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Exercise 6a Buffer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create a Buffer which buffers the price of the blue jeans.</a:t>
            </a:r>
          </a:p>
          <a:p>
            <a:endParaRPr lang="de-AT" sz="1200" b="0"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Exercise 6b </a:t>
            </a:r>
            <a:r>
              <a:rPr lang="de-AT" sz="1200" b="1" i="0" u="none" strike="noStrike" kern="1200" baseline="0" dirty="0" err="1">
                <a:solidFill>
                  <a:schemeClr val="tx1"/>
                </a:solidFill>
                <a:latin typeface="+mn-lt"/>
                <a:ea typeface="+mn-ea"/>
                <a:cs typeface="+mn-cs"/>
              </a:rPr>
              <a:t>Verify</a:t>
            </a:r>
            <a:r>
              <a:rPr lang="de-AT" sz="1200" b="1" i="0" u="none" strike="noStrike" kern="1200" baseline="0" dirty="0">
                <a:solidFill>
                  <a:schemeClr val="tx1"/>
                </a:solidFill>
                <a:latin typeface="+mn-lt"/>
                <a:ea typeface="+mn-ea"/>
                <a:cs typeface="+mn-cs"/>
              </a:rPr>
              <a:t> Value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add a verification to their TestCase to verify the shipping costs is accurate when ground is selected as the delivery method. </a:t>
            </a:r>
          </a:p>
          <a:p>
            <a:endParaRPr lang="de-AT"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Exercise 6c Verify Calculated Value in a Table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first add a verification to their TestCase to verify the sub-total is accurate by entering a MATH function using the buffered value from exercise 6a. This sub-total value will then also be saved as a Buffer. </a:t>
            </a:r>
          </a:p>
          <a:p>
            <a:r>
              <a:rPr lang="en-US" sz="1200" b="0" i="0" u="none" strike="noStrike" kern="1200" baseline="0" dirty="0">
                <a:solidFill>
                  <a:schemeClr val="tx1"/>
                </a:solidFill>
                <a:latin typeface="+mn-lt"/>
                <a:ea typeface="+mn-ea"/>
                <a:cs typeface="+mn-cs"/>
              </a:rPr>
              <a:t>Next, they will add a second verification to verify the total is accurate by entering a MATH function using the buffered sub-total value. </a:t>
            </a:r>
          </a:p>
          <a:p>
            <a:r>
              <a:rPr lang="en-US" sz="1200" b="0" i="0" u="none" strike="noStrike" kern="1200" baseline="0" dirty="0">
                <a:solidFill>
                  <a:schemeClr val="tx1"/>
                </a:solidFill>
                <a:latin typeface="+mn-lt"/>
                <a:ea typeface="+mn-ea"/>
                <a:cs typeface="+mn-cs"/>
              </a:rPr>
              <a:t>Finally, students will add a third verification to verify that the order successful message is visible, and set the TestCase </a:t>
            </a:r>
            <a:r>
              <a:rPr lang="en-US" sz="1200" b="0" i="0" u="none" strike="noStrike" kern="1200" baseline="0" dirty="0" err="1">
                <a:solidFill>
                  <a:schemeClr val="tx1"/>
                </a:solidFill>
                <a:latin typeface="+mn-lt"/>
                <a:ea typeface="+mn-ea"/>
                <a:cs typeface="+mn-cs"/>
              </a:rPr>
              <a:t>WorkState</a:t>
            </a:r>
            <a:r>
              <a:rPr lang="en-US" sz="1200" b="0" i="0" u="none" strike="noStrike" kern="1200" baseline="0" dirty="0">
                <a:solidFill>
                  <a:schemeClr val="tx1"/>
                </a:solidFill>
                <a:latin typeface="+mn-lt"/>
                <a:ea typeface="+mn-ea"/>
                <a:cs typeface="+mn-cs"/>
              </a:rPr>
              <a:t> to COMPLETED. </a:t>
            </a:r>
          </a:p>
        </p:txBody>
      </p:sp>
      <p:sp>
        <p:nvSpPr>
          <p:cNvPr id="4" name="Slide Number Placeholder 3"/>
          <p:cNvSpPr>
            <a:spLocks noGrp="1"/>
          </p:cNvSpPr>
          <p:nvPr>
            <p:ph type="sldNum" sz="quarter" idx="10"/>
          </p:nvPr>
        </p:nvSpPr>
        <p:spPr/>
        <p:txBody>
          <a:bodyPr/>
          <a:lstStyle/>
          <a:p>
            <a:fld id="{968DF64D-DE0C-405E-898D-FA5A7E878241}" type="slidenum">
              <a:rPr lang="de-DE" smtClean="0"/>
              <a:t>67</a:t>
            </a:fld>
            <a:endParaRPr lang="de-DE"/>
          </a:p>
        </p:txBody>
      </p:sp>
    </p:spTree>
    <p:extLst>
      <p:ext uri="{BB962C8B-B14F-4D97-AF65-F5344CB8AC3E}">
        <p14:creationId xmlns:p14="http://schemas.microsoft.com/office/powerpoint/2010/main" val="2494509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GETTING STARTED Exercises</a:t>
            </a:r>
          </a:p>
          <a:p>
            <a:endParaRPr lang="de-AT"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The System under Test</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open and tour the Demo Web Shop (http://demowebshop.Tricentis.com) in order to identify the main steps of the order process. Once they are familiar with the SUT, they will register as a unique user.</a:t>
            </a:r>
          </a:p>
          <a:p>
            <a:endParaRPr lang="de-AT" sz="1200" b="0"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Introduction to Tosca</a:t>
            </a:r>
            <a:endParaRPr lang="de-AT" sz="1200" b="0" i="0" u="none" strike="noStrike" kern="1200" baseline="0" dirty="0">
              <a:solidFill>
                <a:schemeClr val="tx1"/>
              </a:solidFill>
              <a:latin typeface="+mn-lt"/>
              <a:ea typeface="+mn-ea"/>
              <a:cs typeface="+mn-cs"/>
            </a:endParaRPr>
          </a:p>
          <a:p>
            <a:r>
              <a:rPr lang="de-AT" sz="1200" b="0" i="0" u="none" strike="noStrike" kern="1200" baseline="0" dirty="0">
                <a:solidFill>
                  <a:schemeClr val="tx1"/>
                </a:solidFill>
                <a:latin typeface="+mn-lt"/>
                <a:ea typeface="+mn-ea"/>
                <a:cs typeface="+mn-cs"/>
              </a:rPr>
              <a:t>Students </a:t>
            </a:r>
            <a:r>
              <a:rPr lang="de-AT" sz="1200" b="0" i="0" u="none" strike="noStrike" kern="1200" baseline="0" dirty="0" err="1">
                <a:solidFill>
                  <a:schemeClr val="tx1"/>
                </a:solidFill>
                <a:latin typeface="+mn-lt"/>
                <a:ea typeface="+mn-ea"/>
                <a:cs typeface="+mn-cs"/>
              </a:rPr>
              <a:t>first</a:t>
            </a:r>
            <a:r>
              <a:rPr lang="de-AT" sz="1200" b="0" i="0" u="none" strike="noStrike" kern="1200" baseline="0" dirty="0">
                <a:solidFill>
                  <a:schemeClr val="tx1"/>
                </a:solidFill>
                <a:latin typeface="+mn-lt"/>
                <a:ea typeface="+mn-ea"/>
                <a:cs typeface="+mn-cs"/>
              </a:rPr>
              <a:t> </a:t>
            </a:r>
            <a:r>
              <a:rPr lang="de-AT" sz="1200" b="0" i="0" u="none" strike="noStrike" kern="1200" baseline="0" dirty="0" err="1">
                <a:solidFill>
                  <a:schemeClr val="tx1"/>
                </a:solidFill>
                <a:latin typeface="+mn-lt"/>
                <a:ea typeface="+mn-ea"/>
                <a:cs typeface="+mn-cs"/>
              </a:rPr>
              <a:t>download</a:t>
            </a:r>
            <a:r>
              <a:rPr lang="de-AT" sz="1200" b="0" i="0" u="none" strike="noStrike" kern="1200" baseline="0" dirty="0">
                <a:solidFill>
                  <a:schemeClr val="tx1"/>
                </a:solidFill>
                <a:latin typeface="+mn-lt"/>
                <a:ea typeface="+mn-ea"/>
                <a:cs typeface="+mn-cs"/>
              </a:rPr>
              <a:t> </a:t>
            </a:r>
            <a:r>
              <a:rPr lang="de-AT" sz="1200" b="0" i="0" u="none" strike="noStrike" kern="1200" baseline="0" dirty="0" err="1">
                <a:solidFill>
                  <a:schemeClr val="tx1"/>
                </a:solidFill>
                <a:latin typeface="+mn-lt"/>
                <a:ea typeface="+mn-ea"/>
                <a:cs typeface="+mn-cs"/>
              </a:rPr>
              <a:t>and</a:t>
            </a:r>
            <a:r>
              <a:rPr lang="de-AT" sz="1200" b="0" i="0" u="none" strike="noStrike" kern="1200" baseline="0" dirty="0">
                <a:solidFill>
                  <a:schemeClr val="tx1"/>
                </a:solidFill>
                <a:latin typeface="+mn-lt"/>
                <a:ea typeface="+mn-ea"/>
                <a:cs typeface="+mn-cs"/>
              </a:rPr>
              <a:t> save a </a:t>
            </a:r>
            <a:r>
              <a:rPr lang="de-AT" sz="1200" b="0" i="0" u="none" strike="noStrike" kern="1200" baseline="0" dirty="0" err="1">
                <a:solidFill>
                  <a:schemeClr val="tx1"/>
                </a:solidFill>
                <a:latin typeface="+mn-lt"/>
                <a:ea typeface="+mn-ea"/>
                <a:cs typeface="+mn-cs"/>
              </a:rPr>
              <a:t>local</a:t>
            </a:r>
            <a:r>
              <a:rPr lang="de-AT" sz="1200" b="0" i="0" u="none" strike="noStrike" kern="1200" baseline="0" dirty="0">
                <a:solidFill>
                  <a:schemeClr val="tx1"/>
                </a:solidFill>
                <a:latin typeface="+mn-lt"/>
                <a:ea typeface="+mn-ea"/>
                <a:cs typeface="+mn-cs"/>
              </a:rPr>
              <a:t> </a:t>
            </a:r>
            <a:r>
              <a:rPr lang="de-AT" sz="1200" b="0" i="0" u="none" strike="noStrike" kern="1200" baseline="0" dirty="0" err="1">
                <a:solidFill>
                  <a:schemeClr val="tx1"/>
                </a:solidFill>
                <a:latin typeface="+mn-lt"/>
                <a:ea typeface="+mn-ea"/>
                <a:cs typeface="+mn-cs"/>
              </a:rPr>
              <a:t>copy</a:t>
            </a:r>
            <a:r>
              <a:rPr lang="de-AT" sz="1200" b="0" i="0" u="none" strike="noStrike" kern="1200" baseline="0" dirty="0">
                <a:solidFill>
                  <a:schemeClr val="tx1"/>
                </a:solidFill>
                <a:latin typeface="+mn-lt"/>
                <a:ea typeface="+mn-ea"/>
                <a:cs typeface="+mn-cs"/>
              </a:rPr>
              <a:t> of the Base </a:t>
            </a:r>
            <a:r>
              <a:rPr lang="de-AT" sz="1200" b="0" i="0" u="none" strike="noStrike" kern="1200" baseline="0" dirty="0" err="1">
                <a:solidFill>
                  <a:schemeClr val="tx1"/>
                </a:solidFill>
                <a:latin typeface="+mn-lt"/>
                <a:ea typeface="+mn-ea"/>
                <a:cs typeface="+mn-cs"/>
              </a:rPr>
              <a:t>Subset</a:t>
            </a:r>
            <a:r>
              <a:rPr lang="de-AT" sz="1200" b="0" i="0" u="none" strike="noStrike" kern="1200" baseline="0" dirty="0">
                <a:solidFill>
                  <a:schemeClr val="tx1"/>
                </a:solidFill>
                <a:latin typeface="+mn-lt"/>
                <a:ea typeface="+mn-ea"/>
                <a:cs typeface="+mn-cs"/>
              </a:rPr>
              <a:t>. </a:t>
            </a:r>
            <a:r>
              <a:rPr lang="de-AT" sz="1200" b="0" i="0" u="none" strike="noStrike" kern="1200" baseline="0" dirty="0" err="1">
                <a:solidFill>
                  <a:schemeClr val="tx1"/>
                </a:solidFill>
                <a:latin typeface="+mn-lt"/>
                <a:ea typeface="+mn-ea"/>
                <a:cs typeface="+mn-cs"/>
              </a:rPr>
              <a:t>Then</a:t>
            </a:r>
            <a:r>
              <a:rPr lang="de-AT" sz="1200" b="0" i="0" u="none" strike="noStrike" kern="1200" baseline="0" dirty="0">
                <a:solidFill>
                  <a:schemeClr val="tx1"/>
                </a:solidFill>
                <a:latin typeface="+mn-lt"/>
                <a:ea typeface="+mn-ea"/>
                <a:cs typeface="+mn-cs"/>
              </a:rPr>
              <a:t> in Tosca Commander, they </a:t>
            </a:r>
            <a:r>
              <a:rPr lang="de-AT" sz="1200" b="0" i="0" u="none" strike="noStrike" kern="1200" baseline="0" dirty="0" err="1">
                <a:solidFill>
                  <a:schemeClr val="tx1"/>
                </a:solidFill>
                <a:latin typeface="+mn-lt"/>
                <a:ea typeface="+mn-ea"/>
                <a:cs typeface="+mn-cs"/>
              </a:rPr>
              <a:t>create</a:t>
            </a:r>
            <a:r>
              <a:rPr lang="de-AT" sz="1200" b="0" i="0" u="none" strike="noStrike" kern="1200" baseline="0" dirty="0">
                <a:solidFill>
                  <a:schemeClr val="tx1"/>
                </a:solidFill>
                <a:latin typeface="+mn-lt"/>
                <a:ea typeface="+mn-ea"/>
                <a:cs typeface="+mn-cs"/>
              </a:rPr>
              <a:t> a </a:t>
            </a:r>
            <a:r>
              <a:rPr lang="de-AT" sz="1200" b="0" i="0" u="none" strike="noStrike" kern="1200" baseline="0" dirty="0" err="1">
                <a:solidFill>
                  <a:schemeClr val="tx1"/>
                </a:solidFill>
                <a:latin typeface="+mn-lt"/>
                <a:ea typeface="+mn-ea"/>
                <a:cs typeface="+mn-cs"/>
              </a:rPr>
              <a:t>new</a:t>
            </a:r>
            <a:r>
              <a:rPr lang="de-AT" sz="1200" b="0" i="0" u="none" strike="noStrike" kern="1200" baseline="0" dirty="0">
                <a:solidFill>
                  <a:schemeClr val="tx1"/>
                </a:solidFill>
                <a:latin typeface="+mn-lt"/>
                <a:ea typeface="+mn-ea"/>
                <a:cs typeface="+mn-cs"/>
              </a:rPr>
              <a:t> </a:t>
            </a:r>
            <a:r>
              <a:rPr lang="de-AT" sz="1200" b="0" i="0" u="none" strike="noStrike" kern="1200" baseline="0" dirty="0" err="1">
                <a:solidFill>
                  <a:schemeClr val="tx1"/>
                </a:solidFill>
                <a:latin typeface="+mn-lt"/>
                <a:ea typeface="+mn-ea"/>
                <a:cs typeface="+mn-cs"/>
              </a:rPr>
              <a:t>single</a:t>
            </a:r>
            <a:r>
              <a:rPr lang="de-AT" sz="1200" b="0" i="0" u="none" strike="noStrike" kern="1200" baseline="0" dirty="0">
                <a:solidFill>
                  <a:schemeClr val="tx1"/>
                </a:solidFill>
                <a:latin typeface="+mn-lt"/>
                <a:ea typeface="+mn-ea"/>
                <a:cs typeface="+mn-cs"/>
              </a:rPr>
              <a:t> </a:t>
            </a:r>
            <a:r>
              <a:rPr lang="de-AT" sz="1200" b="0" i="0" u="none" strike="noStrike" kern="1200" baseline="0" dirty="0" err="1">
                <a:solidFill>
                  <a:schemeClr val="tx1"/>
                </a:solidFill>
                <a:latin typeface="+mn-lt"/>
                <a:ea typeface="+mn-ea"/>
                <a:cs typeface="+mn-cs"/>
              </a:rPr>
              <a:t>user</a:t>
            </a:r>
            <a:r>
              <a:rPr lang="de-AT" sz="1200" b="0" i="0" u="none" strike="noStrike" kern="1200" baseline="0" dirty="0">
                <a:solidFill>
                  <a:schemeClr val="tx1"/>
                </a:solidFill>
                <a:latin typeface="+mn-lt"/>
                <a:ea typeface="+mn-ea"/>
                <a:cs typeface="+mn-cs"/>
              </a:rPr>
              <a:t> </a:t>
            </a:r>
            <a:r>
              <a:rPr lang="de-AT" sz="1200" b="0" i="0" u="none" strike="noStrike" kern="1200" baseline="0" dirty="0" err="1">
                <a:solidFill>
                  <a:schemeClr val="tx1"/>
                </a:solidFill>
                <a:latin typeface="+mn-lt"/>
                <a:ea typeface="+mn-ea"/>
                <a:cs typeface="+mn-cs"/>
              </a:rPr>
              <a:t>workspace</a:t>
            </a:r>
            <a:r>
              <a:rPr lang="de-AT" sz="1200" b="0" i="0" u="none" strike="noStrike" kern="1200" baseline="0" dirty="0">
                <a:solidFill>
                  <a:schemeClr val="tx1"/>
                </a:solidFill>
                <a:latin typeface="+mn-lt"/>
                <a:ea typeface="+mn-ea"/>
                <a:cs typeface="+mn-cs"/>
              </a:rPr>
              <a:t> </a:t>
            </a:r>
            <a:r>
              <a:rPr lang="de-AT" sz="1200" b="0" i="0" u="none" strike="noStrike" kern="1200" baseline="0" dirty="0" err="1">
                <a:solidFill>
                  <a:schemeClr val="tx1"/>
                </a:solidFill>
                <a:latin typeface="+mn-lt"/>
                <a:ea typeface="+mn-ea"/>
                <a:cs typeface="+mn-cs"/>
              </a:rPr>
              <a:t>using</a:t>
            </a:r>
            <a:r>
              <a:rPr lang="de-AT" sz="1200" b="0" i="0" u="none" strike="noStrike" kern="1200" baseline="0" dirty="0">
                <a:solidFill>
                  <a:schemeClr val="tx1"/>
                </a:solidFill>
                <a:latin typeface="+mn-lt"/>
                <a:ea typeface="+mn-ea"/>
                <a:cs typeface="+mn-cs"/>
              </a:rPr>
              <a:t> the Base </a:t>
            </a:r>
            <a:r>
              <a:rPr lang="de-AT" sz="1200" b="0" i="0" u="none" strike="noStrike" kern="1200" baseline="0" dirty="0" err="1">
                <a:solidFill>
                  <a:schemeClr val="tx1"/>
                </a:solidFill>
                <a:latin typeface="+mn-lt"/>
                <a:ea typeface="+mn-ea"/>
                <a:cs typeface="+mn-cs"/>
              </a:rPr>
              <a:t>Subset</a:t>
            </a:r>
            <a:r>
              <a:rPr lang="de-AT" sz="1200" b="0" i="0" u="none" strike="noStrike" kern="1200" baseline="0" dirty="0">
                <a:solidFill>
                  <a:schemeClr val="tx1"/>
                </a:solidFill>
                <a:latin typeface="+mn-lt"/>
                <a:ea typeface="+mn-ea"/>
                <a:cs typeface="+mn-cs"/>
              </a:rPr>
              <a:t> as a </a:t>
            </a:r>
            <a:r>
              <a:rPr lang="de-AT" sz="1200" b="0" i="0" u="none" strike="noStrike" kern="1200" baseline="0" dirty="0" err="1">
                <a:solidFill>
                  <a:schemeClr val="tx1"/>
                </a:solidFill>
                <a:latin typeface="+mn-lt"/>
                <a:ea typeface="+mn-ea"/>
                <a:cs typeface="+mn-cs"/>
              </a:rPr>
              <a:t>template</a:t>
            </a:r>
            <a:r>
              <a:rPr lang="de-AT" sz="1200" b="0" i="0" u="none" strike="noStrike" kern="1200" baseline="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6</a:t>
            </a:fld>
            <a:endParaRPr lang="de-DE"/>
          </a:p>
        </p:txBody>
      </p:sp>
    </p:spTree>
    <p:extLst>
      <p:ext uri="{BB962C8B-B14F-4D97-AF65-F5344CB8AC3E}">
        <p14:creationId xmlns:p14="http://schemas.microsoft.com/office/powerpoint/2010/main" val="2850744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altLang="de-DE" sz="1000" b="0" baseline="0" dirty="0">
                <a:latin typeface="Open Sans" panose="020B0606030504020204" pitchFamily="34" charset="0"/>
                <a:ea typeface="Open Sans" panose="020B0606030504020204" pitchFamily="34" charset="0"/>
                <a:cs typeface="Open Sans" panose="020B0606030504020204" pitchFamily="34" charset="0"/>
              </a:rPr>
              <a:t>The purpose of this TestCase is to verify the calculation of an additional payment fee for purchasing blue jeans in the Web Shop using a check/money order.</a:t>
            </a:r>
            <a:endPar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i="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imagine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as</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more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TestCases,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there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certain</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steps</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sequences</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steps</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may</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need</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more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than</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once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Rather</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than</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wasting</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time by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creating</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these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steps</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from</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scratch</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every</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time,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Library in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store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these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steps</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simply</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drag</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drop</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them</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later</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on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when</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reuse</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them</a:t>
            </a:r>
            <a:r>
              <a:rPr lang="de-AT"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p>
          <a:p>
            <a:pPr marL="0" indent="0" defTabSz="473842">
              <a:spcBef>
                <a:spcPts val="0"/>
              </a:spcBef>
              <a:spcAft>
                <a:spcPts val="300"/>
              </a:spcAft>
              <a:buFont typeface="Wingdings" panose="05000000000000000000" pitchFamily="2" charset="2"/>
              <a:buNone/>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 Tosca,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Library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called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TestStepLibrary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steps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inside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Library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plan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called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a:t>
            </a:r>
            <a:r>
              <a:rPr lang="de-AT"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TestStepBlocks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TestStepLibraries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contain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TestStepBlocks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sng"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sng"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sng"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sng"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reused</a:t>
            </a:r>
            <a:r>
              <a:rPr lang="de-AT" sz="1000" b="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sng"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any</a:t>
            </a:r>
            <a:r>
              <a:rPr lang="de-AT" sz="1000" b="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sng"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a:t>
            </a:r>
            <a:r>
              <a:rPr lang="de-AT" sz="1000" b="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sng"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sng"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times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steps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Library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should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those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remain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unchanged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automation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best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practice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start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end the TestCase at the same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place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project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always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beginning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by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opening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browser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navigating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Web Shop Url,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logging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always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end the TestCase by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logging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out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Web Shop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closing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browser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make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multiple TestCases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faster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efficient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simply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TestSteps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TestStepLibrary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endPar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indent="0" defTabSz="473842">
              <a:spcBef>
                <a:spcPts val="0"/>
              </a:spcBef>
              <a:spcAft>
                <a:spcPts val="300"/>
              </a:spcAft>
              <a:buFont typeface="Wingdings" panose="05000000000000000000" pitchFamily="2" charset="2"/>
              <a:buNone/>
              <a:defRPr/>
            </a:pPr>
            <a:r>
              <a:rPr lang="de-AT" sz="1000" i="0" dirty="0">
                <a:solidFill>
                  <a:schemeClr val="tx1"/>
                </a:solidFill>
                <a:latin typeface="Open Sans" panose="020B0606030504020204" pitchFamily="34" charset="0"/>
                <a:ea typeface="Open Sans" panose="020B0606030504020204" pitchFamily="34" charset="0"/>
                <a:cs typeface="Open Sans" panose="020B0606030504020204" pitchFamily="34" charset="0"/>
              </a:rPr>
              <a:t>In</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TestCases, not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only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precondition</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postcondition</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TestSteps, but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few</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other</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steps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well</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Lets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take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look</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how</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creation</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TestStepLibrary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TestStepBlocks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works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First,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need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TestStepLibrary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 Library </a:t>
            </a:r>
            <a:r>
              <a:rPr lang="de-AT" sz="1000" i="0" u="sng"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u="sng"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u="sng"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added</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i="0" u="sng"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any</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 </a:t>
            </a:r>
            <a:r>
              <a:rPr lang="de-AT" sz="1000" i="0" u="sng"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folder</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u="sng"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u="sng"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does</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not </a:t>
            </a:r>
            <a:r>
              <a:rPr lang="de-AT" sz="1000" i="0" u="sng"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already</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u="sng"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contain</a:t>
            </a:r>
            <a:r>
              <a:rPr lang="de-AT" sz="100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Library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very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simple,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just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right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click</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on the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folder</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select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Create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TestStepLibrary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TestStepBlocks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from</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TestSteps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already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created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simply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drag</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drop</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them</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from</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their</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original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location</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these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TestSteps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immediately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become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References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ReusableTestStepBlocks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Where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original TestStep was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located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defTabSz="473842">
              <a:spcBef>
                <a:spcPts val="0"/>
              </a:spcBef>
              <a:spcAft>
                <a:spcPts val="300"/>
              </a:spcAft>
              <a:buFont typeface="Wingdings" panose="05000000000000000000" pitchFamily="2" charset="2"/>
              <a:buNone/>
              <a:defRPr/>
            </a:pP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white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arrow</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appears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indicate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that it is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Reference to the Library.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also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notice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TestStepBlocks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Library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automatically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put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into</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alphabetical</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order</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save a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sequence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TestSteps,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them</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TestStepBlock Folder. TestSteps in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folders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not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rearranged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into</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alphabetical</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order</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If</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TestStep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Library, but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modify</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without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modifying</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Library, just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one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remove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link to the Library by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right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clicking</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on the Reference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selecting</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Resolve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Reference.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Once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Reference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resolved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cannot</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relinked</a:t>
            </a:r>
            <a:r>
              <a:rPr lang="de-AT" sz="100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69</a:t>
            </a:fld>
            <a:endParaRPr lang="de-DE"/>
          </a:p>
        </p:txBody>
      </p:sp>
    </p:spTree>
    <p:extLst>
      <p:ext uri="{BB962C8B-B14F-4D97-AF65-F5344CB8AC3E}">
        <p14:creationId xmlns:p14="http://schemas.microsoft.com/office/powerpoint/2010/main" val="803199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77</a:t>
            </a:fld>
            <a:endParaRPr lang="de-DE"/>
          </a:p>
        </p:txBody>
      </p:sp>
    </p:spTree>
    <p:extLst>
      <p:ext uri="{BB962C8B-B14F-4D97-AF65-F5344CB8AC3E}">
        <p14:creationId xmlns:p14="http://schemas.microsoft.com/office/powerpoint/2010/main" val="2330558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78</a:t>
            </a:fld>
            <a:endParaRPr lang="de-DE"/>
          </a:p>
        </p:txBody>
      </p:sp>
    </p:spTree>
    <p:extLst>
      <p:ext uri="{BB962C8B-B14F-4D97-AF65-F5344CB8AC3E}">
        <p14:creationId xmlns:p14="http://schemas.microsoft.com/office/powerpoint/2010/main" val="1414733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79</a:t>
            </a:fld>
            <a:endParaRPr lang="de-DE"/>
          </a:p>
        </p:txBody>
      </p:sp>
    </p:spTree>
    <p:extLst>
      <p:ext uri="{BB962C8B-B14F-4D97-AF65-F5344CB8AC3E}">
        <p14:creationId xmlns:p14="http://schemas.microsoft.com/office/powerpoint/2010/main" val="27039048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Exercise 7a Create a Library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use the TestStep Folders from TestCase 1 to create a Library of Reusable TestStepBlocks.</a:t>
            </a:r>
            <a:endParaRPr lang="de-AT" sz="1200" b="0" i="0" u="none" strike="noStrike" kern="1200" baseline="0" dirty="0">
              <a:solidFill>
                <a:schemeClr val="tx1"/>
              </a:solidFill>
              <a:latin typeface="+mn-lt"/>
              <a:ea typeface="+mn-ea"/>
              <a:cs typeface="+mn-cs"/>
            </a:endParaRPr>
          </a:p>
          <a:p>
            <a:endParaRPr lang="de-AT" sz="1200" b="1"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Exercise 7b TestSteps, Data Input &amp; Reusable TestStepBlocks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use the Reusable TestStepBlocks to create References in a newly created TestCase. Next, they create two new TestStep Folders and position them according to the TestCase flow. Then, students will create a new Module from the Web Shop containing the payment information items which appear when “check money order” is selected. After that, the appropriate Modules will be added to the new TestStep Folders and values will be added to the Attributes to complete the Checkout Process and Verification of Prices. Finally, the TestCase </a:t>
            </a:r>
            <a:r>
              <a:rPr lang="en-US" sz="1200" b="0" i="0" u="none" strike="noStrike" kern="1200" baseline="0" dirty="0" err="1">
                <a:solidFill>
                  <a:schemeClr val="tx1"/>
                </a:solidFill>
                <a:latin typeface="+mn-lt"/>
                <a:ea typeface="+mn-ea"/>
                <a:cs typeface="+mn-cs"/>
              </a:rPr>
              <a:t>WorkState</a:t>
            </a:r>
            <a:r>
              <a:rPr lang="en-US" sz="1200" b="0" i="0" u="none" strike="noStrike" kern="1200" baseline="0" dirty="0">
                <a:solidFill>
                  <a:schemeClr val="tx1"/>
                </a:solidFill>
                <a:latin typeface="+mn-lt"/>
                <a:ea typeface="+mn-ea"/>
                <a:cs typeface="+mn-cs"/>
              </a:rPr>
              <a:t> will be set to COMPLETED.  </a:t>
            </a:r>
          </a:p>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81</a:t>
            </a:fld>
            <a:endParaRPr lang="de-DE"/>
          </a:p>
        </p:txBody>
      </p:sp>
    </p:spTree>
    <p:extLst>
      <p:ext uri="{BB962C8B-B14F-4D97-AF65-F5344CB8AC3E}">
        <p14:creationId xmlns:p14="http://schemas.microsoft.com/office/powerpoint/2010/main" val="33329825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TestCase 3</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 TestCase 3,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verifying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application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calculation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defTabSz="473842">
              <a:spcBef>
                <a:spcPts val="0"/>
              </a:spcBef>
              <a:spcAft>
                <a:spcPts val="300"/>
              </a:spcAft>
              <a:buFont typeface="Wingdings" panose="05000000000000000000" pitchFamily="2" charset="2"/>
              <a:buNone/>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this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lesson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look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an additional ActionMode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called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WaitOn. This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action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would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selected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to</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perform</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dynamic</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i="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wait</a:t>
            </a:r>
            <a:r>
              <a:rPr lang="de-AT" sz="1000" b="0" i="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on </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control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property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to</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reach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specified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state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entered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before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continuing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example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wait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on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message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visible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or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control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exists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also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look</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function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allows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amend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Modules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instead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creating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one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everytime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an additional Attribute.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major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benefit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Modules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re-map</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controls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longer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identified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On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ModuleAttribute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level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a:t>
            </a:r>
            <a:r>
              <a:rPr lang="de-AT" sz="1000" b="1"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ValueRange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column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ModuleAttribute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column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give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users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list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possible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Attribute,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provide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Tester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drop</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down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list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choose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from</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section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Finally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look</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the Module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Merge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function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allows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combine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2 Modules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together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event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ModuleAttributes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duplicated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Modules,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also link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these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Attributes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decide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method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identification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keep</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indent="0" defTabSz="473842">
              <a:spcBef>
                <a:spcPts val="0"/>
              </a:spcBef>
              <a:spcAft>
                <a:spcPts val="300"/>
              </a:spcAft>
              <a:buFont typeface="Wingdings" panose="05000000000000000000" pitchFamily="2" charset="2"/>
              <a:buNone/>
              <a:defRPr/>
            </a:pPr>
            <a:r>
              <a:rPr lang="de-AT" sz="1000" b="0" u="none"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order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enter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on the Shopping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cart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page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don‘t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text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box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yet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Shopping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cart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Module. I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through</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checkout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process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Web Shop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enter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„AutomationDiscount2“. Text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appears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letting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know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applied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back to the Shopping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cart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Module,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right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click</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select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take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into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XScan,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where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simply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amend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Module by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Attributes.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select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controls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click</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save.</a:t>
            </a:r>
          </a:p>
          <a:p>
            <a:pPr marL="0" indent="0" defTabSz="473842">
              <a:spcBef>
                <a:spcPts val="0"/>
              </a:spcBef>
              <a:spcAft>
                <a:spcPts val="300"/>
              </a:spcAft>
              <a:buFont typeface="Wingdings" panose="05000000000000000000" pitchFamily="2" charset="2"/>
              <a:buNone/>
              <a:defRPr/>
            </a:pP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ValueRange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column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Discount Code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few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different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options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case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possible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enter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this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point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en-US" sz="1200" kern="1200" dirty="0">
                <a:solidFill>
                  <a:schemeClr val="tx1"/>
                </a:solidFill>
                <a:effectLst/>
                <a:latin typeface="+mn-lt"/>
                <a:ea typeface="+mn-ea"/>
                <a:cs typeface="+mn-cs"/>
              </a:rPr>
              <a:t> two Shopping Cart Modules. To avoid duplication I will use Module Merge, which brings</a:t>
            </a:r>
            <a:r>
              <a:rPr lang="en-US" sz="1200" kern="1200" baseline="0" dirty="0">
                <a:solidFill>
                  <a:schemeClr val="tx1"/>
                </a:solidFill>
                <a:effectLst/>
                <a:latin typeface="+mn-lt"/>
                <a:ea typeface="+mn-ea"/>
                <a:cs typeface="+mn-cs"/>
              </a:rPr>
              <a:t> the Attributes I select and their methods of identification together into one Module, and deletes the second Module. To do this, s</a:t>
            </a:r>
            <a:r>
              <a:rPr lang="en-US" sz="1200" kern="1200" dirty="0">
                <a:solidFill>
                  <a:schemeClr val="tx1"/>
                </a:solidFill>
                <a:effectLst/>
                <a:latin typeface="+mn-lt"/>
                <a:ea typeface="+mn-ea"/>
                <a:cs typeface="+mn-cs"/>
              </a:rPr>
              <a:t>elect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both Modules and click </a:t>
            </a:r>
            <a:r>
              <a:rPr lang="en-US" sz="1200" b="1" kern="1200" dirty="0">
                <a:solidFill>
                  <a:schemeClr val="tx1"/>
                </a:solidFill>
                <a:effectLst/>
                <a:latin typeface="+mn-lt"/>
                <a:ea typeface="+mn-ea"/>
                <a:cs typeface="+mn-cs"/>
              </a:rPr>
              <a:t>Merge Modules </a:t>
            </a:r>
            <a:r>
              <a:rPr lang="en-US" sz="1200" kern="1200" dirty="0">
                <a:solidFill>
                  <a:schemeClr val="tx1"/>
                </a:solidFill>
                <a:effectLst/>
                <a:latin typeface="+mn-lt"/>
                <a:ea typeface="+mn-ea"/>
                <a:cs typeface="+mn-cs"/>
              </a:rPr>
              <a:t>on the “Modules” tab in the top</a:t>
            </a:r>
            <a:r>
              <a:rPr lang="en-US" sz="1200" kern="1200" baseline="0" dirty="0">
                <a:solidFill>
                  <a:schemeClr val="tx1"/>
                </a:solidFill>
                <a:effectLst/>
                <a:latin typeface="+mn-lt"/>
                <a:ea typeface="+mn-ea"/>
                <a:cs typeface="+mn-cs"/>
              </a:rPr>
              <a:t> ribbon. Both Modules and all of their Attributes will now appear below as either the Target Module or the Source Module.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Target Module</a:t>
            </a:r>
            <a:r>
              <a:rPr lang="en-US" sz="1200" kern="1200" dirty="0">
                <a:solidFill>
                  <a:schemeClr val="tx1"/>
                </a:solidFill>
                <a:effectLst/>
                <a:latin typeface="+mn-lt"/>
                <a:ea typeface="+mn-ea"/>
                <a:cs typeface="+mn-cs"/>
              </a:rPr>
              <a:t> is the one we will keep, and the </a:t>
            </a:r>
            <a:r>
              <a:rPr lang="en-US" sz="1200" b="1" kern="1200" dirty="0">
                <a:solidFill>
                  <a:schemeClr val="tx1"/>
                </a:solidFill>
                <a:effectLst/>
                <a:latin typeface="+mn-lt"/>
                <a:ea typeface="+mn-ea"/>
                <a:cs typeface="+mn-cs"/>
              </a:rPr>
              <a:t>Source Module</a:t>
            </a:r>
            <a:r>
              <a:rPr lang="en-US" sz="1200" b="0" kern="1200" dirty="0">
                <a:solidFill>
                  <a:schemeClr val="tx1"/>
                </a:solidFill>
                <a:effectLst/>
                <a:latin typeface="+mn-lt"/>
                <a:ea typeface="+mn-ea"/>
                <a:cs typeface="+mn-cs"/>
              </a:rPr>
              <a:t> is the one that will</a:t>
            </a:r>
            <a:r>
              <a:rPr lang="en-US" sz="1200" b="0" kern="1200" baseline="0" dirty="0">
                <a:solidFill>
                  <a:schemeClr val="tx1"/>
                </a:solidFill>
                <a:effectLst/>
                <a:latin typeface="+mn-lt"/>
                <a:ea typeface="+mn-ea"/>
                <a:cs typeface="+mn-cs"/>
              </a:rPr>
              <a:t> be combined into the Target Module and subsequently deleted. W</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need to select the Attributes we want to bring from the </a:t>
            </a:r>
            <a:r>
              <a:rPr lang="en-US" sz="1200" b="1" kern="1200" dirty="0">
                <a:solidFill>
                  <a:schemeClr val="tx1"/>
                </a:solidFill>
                <a:effectLst/>
                <a:latin typeface="+mn-lt"/>
                <a:ea typeface="+mn-ea"/>
                <a:cs typeface="+mn-cs"/>
              </a:rPr>
              <a:t>Source Module</a:t>
            </a:r>
            <a:r>
              <a:rPr lang="en-US" sz="1200" kern="1200" dirty="0">
                <a:solidFill>
                  <a:schemeClr val="tx1"/>
                </a:solidFill>
                <a:effectLst/>
                <a:latin typeface="+mn-lt"/>
                <a:ea typeface="+mn-ea"/>
                <a:cs typeface="+mn-cs"/>
              </a:rPr>
              <a:t> into the target Module. You can determine</a:t>
            </a:r>
            <a:r>
              <a:rPr lang="en-US" sz="1200" kern="1200" baseline="0" dirty="0">
                <a:solidFill>
                  <a:schemeClr val="tx1"/>
                </a:solidFill>
                <a:effectLst/>
                <a:latin typeface="+mn-lt"/>
                <a:ea typeface="+mn-ea"/>
                <a:cs typeface="+mn-cs"/>
              </a:rPr>
              <a:t> which Module is the target and which is the source by selecting </a:t>
            </a:r>
            <a:r>
              <a:rPr lang="en-US" sz="1200" kern="1200" dirty="0">
                <a:solidFill>
                  <a:schemeClr val="tx1"/>
                </a:solidFill>
                <a:effectLst/>
                <a:latin typeface="+mn-lt"/>
                <a:ea typeface="+mn-ea"/>
                <a:cs typeface="+mn-cs"/>
              </a:rPr>
              <a:t>the option to </a:t>
            </a:r>
            <a:r>
              <a:rPr lang="en-US" sz="1200" b="1" kern="1200" dirty="0">
                <a:solidFill>
                  <a:schemeClr val="tx1"/>
                </a:solidFill>
                <a:effectLst/>
                <a:latin typeface="+mn-lt"/>
                <a:ea typeface="+mn-ea"/>
                <a:cs typeface="+mn-cs"/>
              </a:rPr>
              <a:t>Switch Modules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a:t>
            </a:r>
            <a:r>
              <a:rPr lang="en-US" sz="1200" kern="1200" baseline="0" dirty="0">
                <a:solidFill>
                  <a:schemeClr val="tx1"/>
                </a:solidFill>
                <a:effectLst/>
                <a:latin typeface="+mn-lt"/>
                <a:ea typeface="+mn-ea"/>
                <a:cs typeface="+mn-cs"/>
              </a:rPr>
              <a:t> you have i</a:t>
            </a:r>
            <a:r>
              <a:rPr lang="en-US" sz="1200" kern="1200" dirty="0">
                <a:solidFill>
                  <a:schemeClr val="tx1"/>
                </a:solidFill>
                <a:effectLst/>
                <a:latin typeface="+mn-lt"/>
                <a:ea typeface="+mn-ea"/>
                <a:cs typeface="+mn-cs"/>
              </a:rPr>
              <a:t>dentical Attributes with identical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properties, Tosca should automatically recognize</a:t>
            </a:r>
            <a:r>
              <a:rPr lang="en-US" sz="1200" kern="1200" baseline="0" dirty="0">
                <a:solidFill>
                  <a:schemeClr val="tx1"/>
                </a:solidFill>
                <a:effectLst/>
                <a:latin typeface="+mn-lt"/>
                <a:ea typeface="+mn-ea"/>
                <a:cs typeface="+mn-cs"/>
              </a:rPr>
              <a:t> this and link them. When you have similar attributes with different properties, they will appear separate, but should show up as </a:t>
            </a:r>
            <a:r>
              <a:rPr lang="en-US" sz="1200" b="1" kern="1200" baseline="0" dirty="0">
                <a:solidFill>
                  <a:schemeClr val="tx1"/>
                </a:solidFill>
                <a:effectLst/>
                <a:latin typeface="+mn-lt"/>
                <a:ea typeface="+mn-ea"/>
                <a:cs typeface="+mn-cs"/>
              </a:rPr>
              <a:t>link candidates</a:t>
            </a:r>
            <a:r>
              <a:rPr lang="en-US" sz="1200" kern="1200" dirty="0">
                <a:solidFill>
                  <a:schemeClr val="tx1"/>
                </a:solidFill>
                <a:effectLst/>
                <a:latin typeface="+mn-lt"/>
                <a:ea typeface="+mn-ea"/>
                <a:cs typeface="+mn-cs"/>
              </a:rPr>
              <a:t>. You can then select whether you want to link them or not from a dropdown box. The</a:t>
            </a:r>
            <a:r>
              <a:rPr lang="en-US" sz="1200" kern="1200" baseline="0" dirty="0">
                <a:solidFill>
                  <a:schemeClr val="tx1"/>
                </a:solidFill>
                <a:effectLst/>
                <a:latin typeface="+mn-lt"/>
                <a:ea typeface="+mn-ea"/>
                <a:cs typeface="+mn-cs"/>
              </a:rPr>
              <a:t> different properties will appear as conflicts which need to be resolved before the merge is finalized. You can then select whether you want to use the property from the target module, the source module, or get rid of them both.</a:t>
            </a:r>
          </a:p>
          <a:p>
            <a:r>
              <a:rPr lang="en-US" sz="1200" kern="1200" dirty="0">
                <a:solidFill>
                  <a:schemeClr val="tx1"/>
                </a:solidFill>
                <a:effectLst/>
                <a:latin typeface="+mn-lt"/>
                <a:ea typeface="+mn-ea"/>
                <a:cs typeface="+mn-cs"/>
              </a:rPr>
              <a:t>When you are ready, press “Merge”. Tosca will let you know how many Attributes have been updated, which usages have been relinked to the new Module, and deletes the Source Module. Press </a:t>
            </a:r>
            <a:r>
              <a:rPr lang="en-US" sz="1200" b="1" kern="1200" dirty="0">
                <a:solidFill>
                  <a:schemeClr val="tx1"/>
                </a:solidFill>
                <a:effectLst/>
                <a:latin typeface="+mn-lt"/>
                <a:ea typeface="+mn-ea"/>
                <a:cs typeface="+mn-cs"/>
              </a:rPr>
              <a:t>Close</a:t>
            </a:r>
            <a:r>
              <a:rPr lang="en-US" sz="1200" kern="1200" dirty="0">
                <a:solidFill>
                  <a:schemeClr val="tx1"/>
                </a:solidFill>
                <a:effectLst/>
                <a:latin typeface="+mn-lt"/>
                <a:ea typeface="+mn-ea"/>
                <a:cs typeface="+mn-cs"/>
              </a:rPr>
              <a:t> and save your work.</a:t>
            </a: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Once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done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drag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drop</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new</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Module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into</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TestCase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DiscountCode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Here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I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tell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input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one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WaitOn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Discount Code Applied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message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appear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.Visible == True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before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accepting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terms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service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continuing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next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step</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message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does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not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appear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TestCase will not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continue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Remember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effect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final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price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verification</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Instead</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just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shipping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costs</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subtotal</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also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applying</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20% to the total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order</a:t>
            </a:r>
            <a:r>
              <a:rPr lang="de-AT" sz="1000" b="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de-AT" sz="1200" b="0" u="none" baseline="0" dirty="0"/>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82</a:t>
            </a:fld>
            <a:endParaRPr lang="de-DE"/>
          </a:p>
        </p:txBody>
      </p:sp>
    </p:spTree>
    <p:extLst>
      <p:ext uri="{BB962C8B-B14F-4D97-AF65-F5344CB8AC3E}">
        <p14:creationId xmlns:p14="http://schemas.microsoft.com/office/powerpoint/2010/main" val="4244834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83</a:t>
            </a:fld>
            <a:endParaRPr lang="de-DE"/>
          </a:p>
        </p:txBody>
      </p:sp>
    </p:spTree>
    <p:extLst>
      <p:ext uri="{BB962C8B-B14F-4D97-AF65-F5344CB8AC3E}">
        <p14:creationId xmlns:p14="http://schemas.microsoft.com/office/powerpoint/2010/main" val="3708843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84</a:t>
            </a:fld>
            <a:endParaRPr lang="de-DE"/>
          </a:p>
        </p:txBody>
      </p:sp>
    </p:spTree>
    <p:extLst>
      <p:ext uri="{BB962C8B-B14F-4D97-AF65-F5344CB8AC3E}">
        <p14:creationId xmlns:p14="http://schemas.microsoft.com/office/powerpoint/2010/main" val="40345432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85</a:t>
            </a:fld>
            <a:endParaRPr lang="de-DE"/>
          </a:p>
        </p:txBody>
      </p:sp>
    </p:spTree>
    <p:extLst>
      <p:ext uri="{BB962C8B-B14F-4D97-AF65-F5344CB8AC3E}">
        <p14:creationId xmlns:p14="http://schemas.microsoft.com/office/powerpoint/2010/main" val="9496170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86</a:t>
            </a:fld>
            <a:endParaRPr lang="de-DE"/>
          </a:p>
        </p:txBody>
      </p:sp>
    </p:spTree>
    <p:extLst>
      <p:ext uri="{BB962C8B-B14F-4D97-AF65-F5344CB8AC3E}">
        <p14:creationId xmlns:p14="http://schemas.microsoft.com/office/powerpoint/2010/main" val="3605207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defTabSz="473842">
              <a:spcBef>
                <a:spcPts val="0"/>
              </a:spcBef>
              <a:spcAft>
                <a:spcPts val="300"/>
              </a:spcAft>
              <a:buFont typeface="Wingdings" panose="05000000000000000000" pitchFamily="2" charset="2"/>
              <a:buNone/>
              <a:defRPr/>
            </a:pPr>
            <a:r>
              <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automation, an application is being steered. In order for Tosca to know where to steer the application automatically, testers must first tell Tosca where to go. This requires the use of both technical and business information. </a:t>
            </a:r>
            <a:r>
              <a:rPr lang="en-US" sz="1000" b="1"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Technical information </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being, the programming details within the System Under Test (SUT), and </a:t>
            </a:r>
            <a:r>
              <a:rPr lang="en-US" sz="1000" b="1"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business information </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being relevant processes and workflows as well as corresponding business data. For example, in our SUT, the Demo Web Shop, the business information refers to credit card information, items being purchased etc. </a:t>
            </a: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endPar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As</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we run our 5 test cases, Tosca will be steering the Web Shop through its pages, including the login screen, Shopping cart, shipping page, etc. </a:t>
            </a: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Using Tosca </a:t>
            </a:r>
            <a:r>
              <a:rPr lang="en-US" sz="1000" b="1"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XScan</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pages will be scanned, which collects the technical information. This information is saved in elements called </a:t>
            </a:r>
            <a:r>
              <a:rPr lang="en-US" sz="1000" b="1"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Modules. </a:t>
            </a:r>
            <a:r>
              <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Modules can be reused again and again when steering a screen or part of a screen. For</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example, one user may use the Web Shop to purchase blue jeans, while another purchases a computer. Modules for the log in, Shopping cart, payment, and shipping pages could be reused in both of these cases since the technical information stays the same for those pages. </a:t>
            </a: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 addition to Modules being used in multiple TestCases, they can also be used multiple times within the same TestCase. For example, if a menu at the top of a website stays the same for all pages of the site, one module containing all the controls in that menu can be used every time the menu items are used, regardless of the website page.</a:t>
            </a: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Let‘s get acquainted with the </a:t>
            </a:r>
            <a:r>
              <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XScan</a:t>
            </a:r>
            <a:r>
              <a:rPr lang="en-US"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before you create your first Module. </a:t>
            </a:r>
            <a:r>
              <a:rPr lang="en-US" sz="1000" b="0" i="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Tosca XScan can scan various application types. For this training, we will only scan an Html Browser. </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To scan a web page, a browser must be opened to the relevant page.</a:t>
            </a:r>
          </a:p>
          <a:p>
            <a:endPar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In Tosca, </a:t>
            </a:r>
            <a:r>
              <a:rPr lang="en-US" sz="1000" b="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right click on a folder in the Modules section and choose </a:t>
            </a:r>
            <a:r>
              <a:rPr lang="en-US" sz="1000" b="0" i="1"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Scan Application &gt;&gt; Desktop. </a:t>
            </a:r>
            <a:r>
              <a:rPr lang="en-US" sz="1000" b="0" i="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1000" b="0" i="0" u="none"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XScan</a:t>
            </a:r>
            <a:r>
              <a:rPr lang="en-US" sz="1000" b="0" i="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now show you all applications it can recognize that you currently have open on the desktop. You can see that for our browser, it shows us only the most recent tab we have had open. </a:t>
            </a:r>
            <a:r>
              <a:rPr lang="en-US" sz="1000" b="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Choose the page you want to scan, and click </a:t>
            </a:r>
            <a:r>
              <a:rPr lang="en-US" sz="1000" b="0" i="1"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Start</a:t>
            </a:r>
            <a:r>
              <a:rPr lang="en-US" sz="1000" b="0" i="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XScan reports back the technical information found. </a:t>
            </a:r>
          </a:p>
          <a:p>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At the top of the Home Tab are many buttons. </a:t>
            </a:r>
          </a:p>
          <a:p>
            <a:pPr marL="171450" indent="-171450">
              <a:buFont typeface="Arial" panose="020B0604020202020204" pitchFamily="34" charset="0"/>
              <a:buChar char="•"/>
            </a:pP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Save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will save your work as a Module in the Modules section</a:t>
            </a:r>
          </a:p>
          <a:p>
            <a:pPr marL="171450" indent="-171450">
              <a:buFont typeface="Arial" panose="020B0604020202020204" pitchFamily="34" charset="0"/>
              <a:buChar char="•"/>
            </a:pP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Select on Screen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allows you to click on a control directly in the browser which automatically selects it in XScan. </a:t>
            </a:r>
          </a:p>
          <a:p>
            <a:pPr marL="628650" lvl="1" indent="-171450">
              <a:buFont typeface="Arial" panose="020B0604020202020204" pitchFamily="34" charset="0"/>
              <a:buChar char="•"/>
            </a:pP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you can filter to see only </a:t>
            </a:r>
            <a:r>
              <a:rPr lang="en-US" sz="1000" b="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Business controls, which would be Links, Buttons, and Tables. </a:t>
            </a:r>
            <a:r>
              <a:rPr lang="en-US" sz="1000" b="0" i="0" u="non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browser zoom must be set to 100% for this to function successfully</a:t>
            </a:r>
            <a:endParaRPr lang="en-US" sz="1000" b="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Mark on Screen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highlights the control selected in XScan in your browser</a:t>
            </a:r>
          </a:p>
          <a:p>
            <a:pPr marL="171450" indent="-171450">
              <a:buFont typeface="Arial" panose="020B0604020202020204" pitchFamily="34" charset="0"/>
              <a:buChar char="•"/>
            </a:pP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Filter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is used to filter the types of controls that are visible</a:t>
            </a:r>
          </a:p>
          <a:p>
            <a:pPr marL="171450" indent="-171450">
              <a:buFont typeface="Arial" panose="020B0604020202020204" pitchFamily="34" charset="0"/>
              <a:buChar char="•"/>
            </a:pP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Search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can search through the controls</a:t>
            </a:r>
          </a:p>
          <a:p>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following buttons assist in identifying controls in different ways. On the left are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controls</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that have been found, which can be identified using the information on the right side. By default, the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properties</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the controls are visible. Examples of properties include Visible, Enabled, Url, and </a:t>
            </a:r>
            <a:r>
              <a:rPr lang="en-US" sz="1000" b="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ClassName</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65415" indent="-165415" defTabSz="536356">
              <a:buFont typeface="Wingdings" panose="05000000000000000000" pitchFamily="2" charset="2"/>
              <a:buChar char="§"/>
              <a:defRPr/>
            </a:pP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Let‘s say I need the Log in link for my Module. I would add a checkmark next to this control. Another method to add this control to the Module is to use Select on Screen. I can go directly to the page and click on the control I need. When I click on the link Log in, a green bar appears with a message telling me that it is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uniquely identifiable</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On the right side, I can see it has been identified by its technical properties </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such as its ID, Name, </a:t>
            </a:r>
            <a:r>
              <a:rPr lang="en-US"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InnerText</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or </a:t>
            </a:r>
            <a:r>
              <a:rPr lang="en-US"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OuterHtml</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0"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You can use an unlimited number of properties for identification</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000" b="1"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Identification by property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is the most stable method and </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is completely independent of resolution or zoom settings. It may, however, not be browser independent. In some cases one browser defines the </a:t>
            </a:r>
            <a:r>
              <a:rPr lang="en-US"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InnerText</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all capital letters, and one with normal notation. Because of this, you can deselect </a:t>
            </a:r>
            <a:r>
              <a:rPr lang="en-US"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InnerText</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select </a:t>
            </a:r>
            <a:r>
              <a:rPr lang="en-US"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InnerHtml</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to ensure these properties can be read on different browsers.</a:t>
            </a:r>
          </a:p>
          <a:p>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65415" indent="-165415" defTabSz="536356">
              <a:buFont typeface="Wingdings" panose="05000000000000000000" pitchFamily="2" charset="2"/>
              <a:buChar char="§"/>
              <a:defRPr/>
            </a:pP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However, if I need the link called Books, you’ll see in the Web Shop there are two links with the </a:t>
            </a:r>
            <a:r>
              <a:rPr lang="en-US" sz="1000" b="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InnerText</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Books. I add a checkmark next to the first control called Books and see an orange bar with the message </a:t>
            </a:r>
            <a:r>
              <a:rPr lang="en-US" sz="1000" b="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identification criteria of the control are not unique.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control cannot be identified by </a:t>
            </a:r>
            <a:r>
              <a:rPr lang="en-US" sz="1000" b="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InnerText</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alone. We can use 4 other methods:</a:t>
            </a:r>
          </a:p>
          <a:p>
            <a:pPr marL="165415" indent="-165415" defTabSz="536356">
              <a:buFont typeface="Wingdings" panose="05000000000000000000" pitchFamily="2" charset="2"/>
              <a:buChar char="§"/>
              <a:defRPr/>
            </a:pPr>
            <a:r>
              <a:rPr lang="en-US" sz="1000" b="1"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Identify by Parent</a:t>
            </a:r>
          </a:p>
          <a:p>
            <a:pPr marL="165415" indent="-165415" defTabSz="536356">
              <a:buFont typeface="Wingdings" panose="05000000000000000000" pitchFamily="2" charset="2"/>
              <a:buChar char="§"/>
              <a:defRPr/>
            </a:pPr>
            <a:r>
              <a:rPr lang="en-US" sz="1000" b="1"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Identify by Anchor</a:t>
            </a:r>
          </a:p>
          <a:p>
            <a:pPr marL="165415" indent="-165415" defTabSz="536356">
              <a:buFont typeface="Wingdings" panose="05000000000000000000" pitchFamily="2" charset="2"/>
              <a:buChar char="§"/>
              <a:defRPr/>
            </a:pPr>
            <a:r>
              <a:rPr lang="en-US" sz="1000" b="1"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Identify by Image</a:t>
            </a:r>
          </a:p>
          <a:p>
            <a:pPr marL="165415" indent="-165415" defTabSz="536356">
              <a:buFont typeface="Wingdings" panose="05000000000000000000" pitchFamily="2" charset="2"/>
              <a:buChar char="§"/>
              <a:defRPr/>
            </a:pPr>
            <a:r>
              <a:rPr lang="en-US" sz="1000" b="1" i="0" u="sng"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And Identify by Index</a:t>
            </a:r>
          </a:p>
          <a:p>
            <a:pPr marL="165415" indent="-165415" defTabSz="536356">
              <a:buFont typeface="Wingdings" panose="05000000000000000000" pitchFamily="2" charset="2"/>
              <a:buChar char="§"/>
              <a:defRPr/>
            </a:pPr>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65415" indent="-165415" defTabSz="536356">
              <a:buFont typeface="Wingdings" panose="05000000000000000000" pitchFamily="2" charset="2"/>
              <a:buChar char="§"/>
              <a:defRPr/>
            </a:pPr>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65415" indent="-165415" defTabSz="536356">
              <a:buFont typeface="Wingdings" panose="05000000000000000000" pitchFamily="2" charset="2"/>
              <a:buChar char="§"/>
              <a:defRPr/>
            </a:pP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Parent will be demonstrated later in the course, but essentially it is using a properly defined parent control to identify the subordinate control. This is also independent of zoom and resolution. To select a parent control, you simply tick the box next to the parent control and, as long as it is uniquely identified, the control underneath will be identified as well. Note that both controls will be saved in the final Module – both the parent and the target control.</a:t>
            </a:r>
          </a:p>
          <a:p>
            <a:pPr marL="165415" indent="-165415" defTabSz="536356">
              <a:buFont typeface="Wingdings" panose="05000000000000000000" pitchFamily="2" charset="2"/>
              <a:buChar char="§"/>
              <a:defRPr/>
            </a:pPr>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65415" indent="-165415" defTabSz="536356">
              <a:buFont typeface="Wingdings" panose="05000000000000000000" pitchFamily="2" charset="2"/>
              <a:buChar char="§"/>
              <a:defRPr/>
            </a:pP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3</a:t>
            </a:r>
            <a:r>
              <a:rPr lang="en-US" sz="1000" b="0" i="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rd</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method of identification, the Identify by Anchor method, sets an anchor on the page which the control relates to, and needs to be uniquely identifiable by its technical properties. There are a couple of differences between parent control and anchor control method. First, the target control can be, but need not be, directly related to the anchor control. Any other identifiable control in the tree can be selected. Second, when selecting the anchor control, you will not be selecting it as a control which appears in your final saved Module. To set an anchor, I first focus on my target control. Then I click on Identify by Anchor. You must ensure that the desired anchor control is uniquely identified. If you want the control to be used as an anchor but not to be saved when you create the Module, make sure to deselect it! Then just focus once again on the target control, and drag and drop the anchor control in the anchor box on the right side of the </a:t>
            </a:r>
            <a:r>
              <a:rPr lang="en-US" sz="1000" b="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XScan</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window. During automation, Tosca will look first for the anchor control, and then search for the target control in relation to the anchor control. It does this </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using two possible methods: shorted path or coordinate. </a:t>
            </a:r>
          </a:p>
          <a:p>
            <a:pPr marL="435415" lvl="1" indent="-165415" defTabSz="536356">
              <a:buFont typeface="Wingdings" panose="05000000000000000000" pitchFamily="2" charset="2"/>
              <a:buChar char="§"/>
              <a:defRPr/>
            </a:pP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Shortest Path: </a:t>
            </a:r>
            <a:r>
              <a:rPr lang="en-US" sz="1000" b="0" i="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system searches each tree level for the control to be identified starting from the anchor control. The search starts directly beneath the control and goes from bottom to top up to the root element</a:t>
            </a:r>
          </a:p>
          <a:p>
            <a:pPr marL="435415" lvl="1" indent="-165415" defTabSz="536356">
              <a:buFont typeface="Wingdings" panose="05000000000000000000" pitchFamily="2" charset="2"/>
              <a:buChar char="§"/>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With Coordinate: </a:t>
            </a:r>
            <a:r>
              <a:rPr lang="en-US" sz="1000" b="0" i="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exact position of the control to be identified is searched via coordinates. This option is highly dependent on the used screen resolution. If the</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resolution is changed, the control might not be found during test execution.</a:t>
            </a:r>
          </a:p>
          <a:p>
            <a:pPr marL="435415" lvl="1" indent="-165415" defTabSz="536356">
              <a:buFont typeface="Wingdings" panose="05000000000000000000" pitchFamily="2" charset="2"/>
              <a:buChar char="§"/>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When the setting “Auto” is used, Tosca will automatically try to use the method Shortest Path. I</a:t>
            </a:r>
            <a:r>
              <a:rPr lang="en-US" sz="1000" b="0" i="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 the Shortest Path algorithm is unsuccessful, the system automatically changes to the </a:t>
            </a:r>
            <a:r>
              <a:rPr lang="en-US" sz="1000" b="1" i="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Coordinate</a:t>
            </a:r>
            <a:r>
              <a:rPr lang="en-US" sz="1000" b="0" i="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algorithm.</a:t>
            </a:r>
          </a:p>
          <a:p>
            <a:pPr marL="270000" lvl="1" indent="0" defTabSz="536356">
              <a:buFont typeface="Wingdings" panose="05000000000000000000" pitchFamily="2" charset="2"/>
              <a:buNone/>
              <a:defRPr/>
            </a:pP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method is independent of zoom, but not of screen resolution. </a:t>
            </a:r>
            <a:endParaRPr lang="en-US" sz="1000" b="0" i="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35415" lvl="1" indent="-165415" defTabSz="536356">
              <a:buFont typeface="Wingdings" panose="05000000000000000000" pitchFamily="2" charset="2"/>
              <a:buChar char="§"/>
              <a:defRPr/>
            </a:pPr>
            <a:endPar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Identify by image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would identify the control by taking a screenshot. You can use the image itself as the identifying image which Tosca will search for. You can also select an image elsewhere on the page as an identifying image, and Tosca will search for your control in relation to that image. You can set a level of accuracy for which it must search. The more accurate it must be, the more difficult it may be to find on the screen but the less likely it will be that an incorrect control is chosen. This is highly dependent on resolution, zoom, or any color/style/visual changes of the control on the screen, and of course can only be used for controls that are visible.</a:t>
            </a:r>
          </a:p>
          <a:p>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The final method of identification is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by index</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uses a constraint index to number all controls with the same chosen properties on a page. For example, if I select the </a:t>
            </a:r>
            <a:r>
              <a:rPr lang="en-US" sz="1000" b="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innertext</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“Books”, then Tosca will search for all links with the inner text books. Identify by index will then assign a number to each instance of the controls that match this description in order of their appearance in the code (i.e. first, second, third…) and this is it’s index. So a control could be 1 of 2 on a page. If the order of these controls in the code changes or number of this type of control changes, the index will automatically be different. So if the order of the books links were switched, then the link which was 1 of 2 on the page would now be 2 of 2.</a:t>
            </a:r>
          </a:p>
          <a:p>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For this example, let’s use anchor control to identify the books link on the page. Expanding the controls with the filter, we can see that the Books link is contained within a container named UL. I will use this as an anchor control. To ensure this control is uniquely identifiable, I’ll select it and check the box </a:t>
            </a:r>
            <a:r>
              <a:rPr lang="en-US" sz="1000" b="0" i="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ClassName</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Now, I am able to click on Books and drag the UL into the Anchor Control box to set it as the anchor. Books is now uniquely identified. By default, this method chooses the shortest path in the tree between the controls to identify it. I will deselect the UL so that I do not see this control in my saved Module. It will still be used as the link’s anchor.</a:t>
            </a:r>
          </a:p>
          <a:p>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Because this Module will be used on multiple pages, we will need to change the technical property „Title“ to make sure that it can be found, even when the title of the page changes. In this case, when you click on different pages of the Web Shop, you will see that the title changes but the words „Demo Web Shop“ are always at the beginning of the title. We will use a </a:t>
            </a:r>
            <a:r>
              <a:rPr lang="en-US" sz="1000" b="1"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wildcard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after the words „Demo Web Shop“ to tell Tosca that this Module can be found on any page beginning with those words, regardless of what text comes after it.</a:t>
            </a:r>
          </a:p>
          <a:p>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Before saving, I change the name of the Module to something clear for anyone who will use it in the future. </a:t>
            </a:r>
          </a:p>
          <a:p>
            <a:endPar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Within Modules, </a:t>
            </a:r>
            <a:r>
              <a:rPr lang="en-US" sz="100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links, buttons and radio button controls </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can be grouped. This helps to keep things organized </a:t>
            </a:r>
            <a:r>
              <a:rPr lang="en-US" sz="10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when they are used in TestSteps. To convert controls to a </a:t>
            </a:r>
            <a:r>
              <a:rPr lang="en-US" sz="1000" b="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ControlGroup</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select all necessary </a:t>
            </a:r>
            <a:r>
              <a:rPr lang="en-US" sz="1000" b="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ModuleAttributes</a:t>
            </a:r>
            <a:r>
              <a:rPr lang="en-US" sz="10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right click, and select </a:t>
            </a:r>
            <a:r>
              <a:rPr lang="en-US" sz="1000" b="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Convert to Control Group. </a:t>
            </a:r>
            <a:r>
              <a:rPr lang="en-US" sz="1000" b="0" i="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Rename the ControlGroup. To see the contents, expand it using the downward arrow. The contents can be ungrouped by using </a:t>
            </a:r>
            <a:r>
              <a:rPr lang="en-US" sz="1000" b="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Right Click &gt;&gt; Convert to separate </a:t>
            </a:r>
            <a:r>
              <a:rPr lang="en-US" sz="1000" b="0" i="1"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XModuleAttributes</a:t>
            </a:r>
            <a:r>
              <a:rPr lang="en-US" sz="1000" b="0" i="1"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11</a:t>
            </a:fld>
            <a:endParaRPr lang="de-DE"/>
          </a:p>
        </p:txBody>
      </p:sp>
    </p:spTree>
    <p:extLst>
      <p:ext uri="{BB962C8B-B14F-4D97-AF65-F5344CB8AC3E}">
        <p14:creationId xmlns:p14="http://schemas.microsoft.com/office/powerpoint/2010/main" val="21042331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Exercise 8a Rescan, Value Range and Module Merge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use XScan to rescan the Module Rescan Cart and add necessary controls. Next, they will add a value range of possible discount codes to the Module. Finally, two Modules will be Merged. </a:t>
            </a:r>
          </a:p>
          <a:p>
            <a:endParaRPr lang="de-AT"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Exercise 8b Create the TestCase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create a new TestCase, Discount Code, using Reusable TestStepBlocks from the Library and pre-existing Modules. They will then enter values to steer the newly created TestSteps. </a:t>
            </a:r>
          </a:p>
          <a:p>
            <a:endParaRPr lang="de-AT" sz="1200" b="0"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Exercise 8c ActionMode WaitOn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use the ActionMode WaitOn to create a dynamic wait for the coupon applied message to appear. </a:t>
            </a:r>
          </a:p>
        </p:txBody>
      </p:sp>
      <p:sp>
        <p:nvSpPr>
          <p:cNvPr id="4" name="Slide Number Placeholder 3"/>
          <p:cNvSpPr>
            <a:spLocks noGrp="1"/>
          </p:cNvSpPr>
          <p:nvPr>
            <p:ph type="sldNum" sz="quarter" idx="10"/>
          </p:nvPr>
        </p:nvSpPr>
        <p:spPr/>
        <p:txBody>
          <a:bodyPr/>
          <a:lstStyle/>
          <a:p>
            <a:fld id="{968DF64D-DE0C-405E-898D-FA5A7E878241}" type="slidenum">
              <a:rPr lang="de-DE" smtClean="0"/>
              <a:t>87</a:t>
            </a:fld>
            <a:endParaRPr lang="de-DE"/>
          </a:p>
        </p:txBody>
      </p:sp>
    </p:spTree>
    <p:extLst>
      <p:ext uri="{BB962C8B-B14F-4D97-AF65-F5344CB8AC3E}">
        <p14:creationId xmlns:p14="http://schemas.microsoft.com/office/powerpoint/2010/main" val="11079592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defTabSz="473842">
              <a:spcBef>
                <a:spcPts val="0"/>
              </a:spcBef>
              <a:spcAft>
                <a:spcPts val="300"/>
              </a:spcAft>
              <a:buFont typeface="Wingdings" panose="05000000000000000000" pitchFamily="2" charset="2"/>
              <a:buNone/>
              <a:defRPr/>
            </a:pP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TestCase in the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ScratchBook</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an Execution List</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may</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need</a:t>
            </a:r>
            <a:r>
              <a:rPr lang="de-AT"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such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desired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environment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object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versions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business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chain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identifiers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so on.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Earlier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predefined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configuration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parameter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(TCP)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named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Browser,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tell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Tosca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browser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TestCase in.</a:t>
            </a:r>
            <a:endPar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p>
          <a:p>
            <a:pPr marL="0" indent="0" defTabSz="473842">
              <a:spcBef>
                <a:spcPts val="0"/>
              </a:spcBef>
              <a:spcAft>
                <a:spcPts val="300"/>
              </a:spcAft>
              <a:buFont typeface="Wingdings" panose="05000000000000000000" pitchFamily="2" charset="2"/>
              <a:buNone/>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addition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predefined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TCPs,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own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self-defined</a:t>
            </a:r>
            <a:r>
              <a:rPr lang="de-AT"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 </a:t>
            </a:r>
            <a:r>
              <a:rPr lang="de-AT"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configuration</a:t>
            </a:r>
            <a:r>
              <a:rPr lang="de-AT"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parameter</a:t>
            </a:r>
            <a:r>
              <a:rPr lang="de-AT"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on the TestCase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level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defTabSz="473842">
              <a:spcBef>
                <a:spcPts val="0"/>
              </a:spcBef>
              <a:spcAft>
                <a:spcPts val="300"/>
              </a:spcAft>
              <a:buFont typeface="Wingdings" panose="05000000000000000000" pitchFamily="2" charset="2"/>
              <a:buNone/>
              <a:defRPr/>
            </a:pPr>
            <a:endPar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indent="0" defTabSz="473842">
              <a:spcBef>
                <a:spcPts val="0"/>
              </a:spcBef>
              <a:spcAft>
                <a:spcPts val="300"/>
              </a:spcAft>
              <a:buFont typeface="Wingdings" panose="05000000000000000000" pitchFamily="2" charset="2"/>
              <a:buNone/>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All objects on which a TCP can be defined have a Test Configuration tab. </a:t>
            </a:r>
          </a:p>
          <a:p>
            <a:pPr marL="0" indent="0" defTabSz="473842">
              <a:spcBef>
                <a:spcPts val="0"/>
              </a:spcBef>
              <a:spcAft>
                <a:spcPts val="300"/>
              </a:spcAft>
              <a:buFont typeface="Wingdings" panose="05000000000000000000" pitchFamily="2" charset="2"/>
              <a:buNone/>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mentioned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before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you</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simply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open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tab</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right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click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on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object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choose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option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TCP.</a:t>
            </a:r>
          </a:p>
          <a:p>
            <a:pPr marL="0" indent="0" defTabSz="473842">
              <a:spcBef>
                <a:spcPts val="0"/>
              </a:spcBef>
              <a:spcAft>
                <a:spcPts val="300"/>
              </a:spcAft>
              <a:buFont typeface="Wingdings" panose="05000000000000000000" pitchFamily="2" charset="2"/>
              <a:buNone/>
              <a:defRPr/>
            </a:pPr>
            <a:endPar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TCPs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Buffers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generate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different. TCP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generated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by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stored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within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repository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even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before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TestCase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On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other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Buffer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generated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during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time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stored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locally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defTabSz="473842">
              <a:spcBef>
                <a:spcPts val="0"/>
              </a:spcBef>
              <a:spcAft>
                <a:spcPts val="300"/>
              </a:spcAft>
              <a:buFont typeface="Wingdings" panose="05000000000000000000" pitchFamily="2" charset="2"/>
              <a:buNone/>
              <a:defRPr/>
            </a:pPr>
            <a:endPar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know</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purpose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verify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calculation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of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(AutomationDiscount2)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discount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(20%)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TCP. </a:t>
            </a:r>
          </a:p>
          <a:p>
            <a:pPr marL="0" indent="0" defTabSz="473842">
              <a:spcBef>
                <a:spcPts val="0"/>
              </a:spcBef>
              <a:spcAft>
                <a:spcPts val="300"/>
              </a:spcAft>
              <a:buFont typeface="Wingdings" panose="05000000000000000000" pitchFamily="2" charset="2"/>
              <a:buNone/>
              <a:defRPr/>
            </a:pPr>
            <a:endPar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would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just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Reference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TCPs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wherever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recall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TestSteps.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syntax</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{CP[Parameter]}.</a:t>
            </a:r>
          </a:p>
          <a:p>
            <a:pPr marL="0" indent="0" defTabSz="473842">
              <a:spcBef>
                <a:spcPts val="0"/>
              </a:spcBef>
              <a:spcAft>
                <a:spcPts val="300"/>
              </a:spcAft>
              <a:buFont typeface="Wingdings" panose="05000000000000000000" pitchFamily="2" charset="2"/>
              <a:buNone/>
              <a:defRPr/>
            </a:pPr>
            <a:endPar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The benefit of using a TCP rather than typing the value directly into the test step values, is that </a:t>
            </a:r>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the value needs to be changed, rather than changing each occurrence, the value can be amended just once in</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TCP. </a:t>
            </a:r>
            <a:endParaRPr lang="de-DE" sz="1000" strike="sngStrike"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88</a:t>
            </a:fld>
            <a:endParaRPr lang="de-DE"/>
          </a:p>
        </p:txBody>
      </p:sp>
    </p:spTree>
    <p:extLst>
      <p:ext uri="{BB962C8B-B14F-4D97-AF65-F5344CB8AC3E}">
        <p14:creationId xmlns:p14="http://schemas.microsoft.com/office/powerpoint/2010/main" val="478740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89</a:t>
            </a:fld>
            <a:endParaRPr lang="de-DE"/>
          </a:p>
        </p:txBody>
      </p:sp>
    </p:spTree>
    <p:extLst>
      <p:ext uri="{BB962C8B-B14F-4D97-AF65-F5344CB8AC3E}">
        <p14:creationId xmlns:p14="http://schemas.microsoft.com/office/powerpoint/2010/main" val="18468597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90</a:t>
            </a:fld>
            <a:endParaRPr lang="de-DE"/>
          </a:p>
        </p:txBody>
      </p:sp>
    </p:spTree>
    <p:extLst>
      <p:ext uri="{BB962C8B-B14F-4D97-AF65-F5344CB8AC3E}">
        <p14:creationId xmlns:p14="http://schemas.microsoft.com/office/powerpoint/2010/main" val="1137073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Exercise 9 Self Defined Test Configuration Parameter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set two self defined Test Configuration Parameters at the TestStep level of their Discount Code TestCase. These are </a:t>
            </a:r>
            <a:r>
              <a:rPr lang="en-US" sz="1200" b="0" i="0" u="none" strike="noStrike" kern="1200" baseline="0" dirty="0" err="1">
                <a:solidFill>
                  <a:schemeClr val="tx1"/>
                </a:solidFill>
                <a:latin typeface="+mn-lt"/>
                <a:ea typeface="+mn-ea"/>
                <a:cs typeface="+mn-cs"/>
              </a:rPr>
              <a:t>DiscountName</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DiscountPercentage</a:t>
            </a:r>
            <a:r>
              <a:rPr lang="en-US" sz="1200" b="0" i="0" u="none" strike="noStrike" kern="1200" baseline="0" dirty="0">
                <a:solidFill>
                  <a:schemeClr val="tx1"/>
                </a:solidFill>
                <a:latin typeface="+mn-lt"/>
                <a:ea typeface="+mn-ea"/>
                <a:cs typeface="+mn-cs"/>
              </a:rPr>
              <a:t>. These TCPs will be used in two TestSteps, recalling the defined TCP values rather than the manually entered TestStep Values.</a:t>
            </a:r>
          </a:p>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92</a:t>
            </a:fld>
            <a:endParaRPr lang="de-DE"/>
          </a:p>
        </p:txBody>
      </p:sp>
    </p:spTree>
    <p:extLst>
      <p:ext uri="{BB962C8B-B14F-4D97-AF65-F5344CB8AC3E}">
        <p14:creationId xmlns:p14="http://schemas.microsoft.com/office/powerpoint/2010/main" val="19484917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algn="l" defTabSz="473842">
              <a:spcBef>
                <a:spcPts val="0"/>
              </a:spcBef>
              <a:spcAft>
                <a:spcPts val="300"/>
              </a:spcAft>
              <a:buFont typeface="Wingdings" panose="05000000000000000000" pitchFamily="2" charset="2"/>
              <a:buNone/>
              <a:defRPr/>
            </a:pPr>
            <a:r>
              <a:rPr lang="de-AT" sz="1000" b="0"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already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learned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how</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TestSteps by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TestStepLibrary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Until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now</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modification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would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made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ReusableTestStepBlock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would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have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applied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References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blocks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Since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data</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varies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different TestCases,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would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become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problem</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each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attempting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same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data</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Luckily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solution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allow</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each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their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own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data</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algn="l" defTabSz="473842">
              <a:spcBef>
                <a:spcPts val="0"/>
              </a:spcBef>
              <a:spcAft>
                <a:spcPts val="300"/>
              </a:spcAft>
              <a:buFont typeface="Wingdings" panose="05000000000000000000" pitchFamily="2" charset="2"/>
              <a:buNone/>
              <a:defRPr/>
            </a:pPr>
            <a:endParaRPr lang="de-AT"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lgn="l" defTabSz="473842">
              <a:spcBef>
                <a:spcPts val="0"/>
              </a:spcBef>
              <a:spcAft>
                <a:spcPts val="300"/>
              </a:spcAft>
              <a:buFont typeface="Wingdings" panose="05000000000000000000" pitchFamily="2" charset="2"/>
              <a:buNone/>
              <a:defRPr/>
            </a:pPr>
            <a:r>
              <a:rPr lang="de-AT"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BusinessParameters</a:t>
            </a:r>
            <a:r>
              <a:rPr lang="de-AT"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allows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modify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ReusableTestStepBlock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References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without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changing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ReusableTestStepBlock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Library. </a:t>
            </a:r>
          </a:p>
          <a:p>
            <a:pPr marL="0" indent="0" algn="l"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p>
          <a:p>
            <a:pPr marL="0" indent="0" defTabSz="473842">
              <a:spcBef>
                <a:spcPts val="0"/>
              </a:spcBef>
              <a:spcAft>
                <a:spcPts val="300"/>
              </a:spcAft>
              <a:buFont typeface="Wingdings" panose="05000000000000000000" pitchFamily="2" charset="2"/>
              <a:buNone/>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example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reuse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precondition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opening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url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logging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into</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website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but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assume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want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input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data</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Url, Username,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Password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change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depending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could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add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BusinessParameters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which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would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allow</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future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with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different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data</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When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BusinessParameters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remember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unused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hidden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F11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used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show</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hide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values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There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are</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two</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ways</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create</a:t>
            </a:r>
            <a:r>
              <a:rPr lang="de-AT" sz="100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BusinessParameters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first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create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them</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scratch</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p>
          <a:p>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the Library, on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ReusableTestStepBlock</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that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want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add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BusinessParameters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would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right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click</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select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Create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BusinessParameters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would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simply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Create Parameters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needed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inside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this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used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business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parameters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container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Once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parameter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created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have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drag</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drop</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into</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Value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column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relevent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TestStepValue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that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Tosca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knows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where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this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information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It</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will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create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parameter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link - {PL[Parameter]}. </a:t>
            </a:r>
          </a:p>
          <a:p>
            <a:endPar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second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way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add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Business Parameters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when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already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have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parameters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defined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the TestStep.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simply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drag</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drop</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them</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into</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Business Parameters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container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they</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will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create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Reference in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value</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column</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well</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BusinessParameter</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itself</a:t>
            </a:r>
            <a:r>
              <a:rPr lang="de-AT"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endPar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endParaRPr lang="de-AT" sz="1000" b="0" u="none"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de-AT" sz="1000" b="0" u="none"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now</a:t>
            </a:r>
            <a:r>
              <a:rPr lang="en-US"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look at the Reference to the </a:t>
            </a:r>
            <a:r>
              <a:rPr lang="en-US"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ReusableTestStepBlocks</a:t>
            </a:r>
            <a:r>
              <a:rPr lang="en-US"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our TestCase, you will see that the other steps are hidden, and we now can enter specific values for these parameters. </a:t>
            </a:r>
          </a:p>
          <a:p>
            <a:endPar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press F11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can</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all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other</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TestSteps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values</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not just the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business</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parameters</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toggle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between</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any</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{PL[]} links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actual</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value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entered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u="sng"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shortcut</a:t>
            </a:r>
            <a:r>
              <a:rPr lang="de-AT" sz="1000" b="0" u="sng"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Shift+F11.</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93</a:t>
            </a:fld>
            <a:endParaRPr lang="de-DE"/>
          </a:p>
        </p:txBody>
      </p:sp>
    </p:spTree>
    <p:extLst>
      <p:ext uri="{BB962C8B-B14F-4D97-AF65-F5344CB8AC3E}">
        <p14:creationId xmlns:p14="http://schemas.microsoft.com/office/powerpoint/2010/main" val="14543522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94</a:t>
            </a:fld>
            <a:endParaRPr lang="de-DE"/>
          </a:p>
        </p:txBody>
      </p:sp>
    </p:spTree>
    <p:extLst>
      <p:ext uri="{BB962C8B-B14F-4D97-AF65-F5344CB8AC3E}">
        <p14:creationId xmlns:p14="http://schemas.microsoft.com/office/powerpoint/2010/main" val="3997708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95</a:t>
            </a:fld>
            <a:endParaRPr lang="de-DE"/>
          </a:p>
        </p:txBody>
      </p:sp>
    </p:spTree>
    <p:extLst>
      <p:ext uri="{BB962C8B-B14F-4D97-AF65-F5344CB8AC3E}">
        <p14:creationId xmlns:p14="http://schemas.microsoft.com/office/powerpoint/2010/main" val="12482790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Exercise 10 Business Parameters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add three Business Parameters to the Library for the Url, Email, and Password. Each time this precondition folder is used, the values for each Business Parameter will need to be manually entered. Once these values are added into the current TestCase, its </a:t>
            </a:r>
            <a:r>
              <a:rPr lang="en-US" sz="1200" b="0" i="0" u="none" strike="noStrike" kern="1200" baseline="0" dirty="0" err="1">
                <a:solidFill>
                  <a:schemeClr val="tx1"/>
                </a:solidFill>
                <a:latin typeface="+mn-lt"/>
                <a:ea typeface="+mn-ea"/>
                <a:cs typeface="+mn-cs"/>
              </a:rPr>
              <a:t>WorkState</a:t>
            </a:r>
            <a:r>
              <a:rPr lang="en-US" sz="1200" b="0" i="0" u="none" strike="noStrike" kern="1200" baseline="0" dirty="0">
                <a:solidFill>
                  <a:schemeClr val="tx1"/>
                </a:solidFill>
                <a:latin typeface="+mn-lt"/>
                <a:ea typeface="+mn-ea"/>
                <a:cs typeface="+mn-cs"/>
              </a:rPr>
              <a:t> is updated. </a:t>
            </a:r>
          </a:p>
        </p:txBody>
      </p:sp>
      <p:sp>
        <p:nvSpPr>
          <p:cNvPr id="4" name="Slide Number Placeholder 3"/>
          <p:cNvSpPr>
            <a:spLocks noGrp="1"/>
          </p:cNvSpPr>
          <p:nvPr>
            <p:ph type="sldNum" sz="quarter" idx="10"/>
          </p:nvPr>
        </p:nvSpPr>
        <p:spPr/>
        <p:txBody>
          <a:bodyPr/>
          <a:lstStyle/>
          <a:p>
            <a:fld id="{968DF64D-DE0C-405E-898D-FA5A7E878241}" type="slidenum">
              <a:rPr lang="de-DE" smtClean="0"/>
              <a:t>97</a:t>
            </a:fld>
            <a:endParaRPr lang="de-DE"/>
          </a:p>
        </p:txBody>
      </p:sp>
    </p:spTree>
    <p:extLst>
      <p:ext uri="{BB962C8B-B14F-4D97-AF65-F5344CB8AC3E}">
        <p14:creationId xmlns:p14="http://schemas.microsoft.com/office/powerpoint/2010/main" val="3158494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200" b="1" u="sng" noProof="0" dirty="0">
                <a:solidFill>
                  <a:schemeClr val="tx1"/>
                </a:solidFill>
              </a:rPr>
              <a:t>TestCase 4</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200" b="0" u="none" baseline="0" noProof="0" dirty="0">
                <a:solidFill>
                  <a:schemeClr val="tx1"/>
                </a:solidFill>
              </a:rPr>
              <a:t>To reorder a product in the Web Shop, one must first place an order, navigate to „my orders“ page, view the details of the most recent order, and then reorder the products. </a:t>
            </a:r>
            <a:r>
              <a:rPr lang="en-US" sz="1200" b="0" u="none" noProof="0" dirty="0">
                <a:solidFill>
                  <a:schemeClr val="tx1"/>
                </a:solidFill>
              </a:rPr>
              <a:t>The objective of this TestCase </a:t>
            </a:r>
            <a:r>
              <a:rPr lang="en-US" sz="1200" b="0" u="none" baseline="0" noProof="0" dirty="0">
                <a:solidFill>
                  <a:schemeClr val="tx1"/>
                </a:solidFill>
              </a:rPr>
              <a:t>is to test that this works.</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de-AT" sz="1200" b="1" u="none" baseline="0" noProof="0" dirty="0">
              <a:solidFill>
                <a:schemeClr val="tx1"/>
              </a:solidFill>
            </a:endParaRPr>
          </a:p>
          <a:p>
            <a:pPr marL="0" indent="0" defTabSz="473842">
              <a:spcBef>
                <a:spcPts val="0"/>
              </a:spcBef>
              <a:spcAft>
                <a:spcPts val="300"/>
              </a:spcAft>
              <a:buFont typeface="Wingdings" panose="05000000000000000000" pitchFamily="2" charset="2"/>
              <a:buNone/>
              <a:defRPr/>
            </a:pPr>
            <a:r>
              <a:rPr lang="en-US" sz="1200" b="1" u="sng" noProof="0" dirty="0">
                <a:solidFill>
                  <a:schemeClr val="tx1"/>
                </a:solidFill>
              </a:rPr>
              <a:t>Overview</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200" b="0" u="none" baseline="0" noProof="0" dirty="0">
                <a:solidFill>
                  <a:schemeClr val="tx1"/>
                </a:solidFill>
              </a:rPr>
              <a:t>In </a:t>
            </a:r>
            <a:r>
              <a:rPr lang="de-AT" sz="1200" b="0" u="none" baseline="0" noProof="0" dirty="0" err="1">
                <a:solidFill>
                  <a:schemeClr val="tx1"/>
                </a:solidFill>
              </a:rPr>
              <a:t>our</a:t>
            </a:r>
            <a:r>
              <a:rPr lang="de-AT" sz="1200" b="0" u="none" baseline="0" noProof="0" dirty="0">
                <a:solidFill>
                  <a:schemeClr val="tx1"/>
                </a:solidFill>
              </a:rPr>
              <a:t> </a:t>
            </a:r>
            <a:r>
              <a:rPr lang="de-AT" sz="1200" b="0" u="none" baseline="0" noProof="0" dirty="0" err="1">
                <a:solidFill>
                  <a:schemeClr val="tx1"/>
                </a:solidFill>
              </a:rPr>
              <a:t>first</a:t>
            </a:r>
            <a:r>
              <a:rPr lang="de-AT" sz="1200" b="0" u="none" baseline="0" noProof="0" dirty="0">
                <a:solidFill>
                  <a:schemeClr val="tx1"/>
                </a:solidFill>
              </a:rPr>
              <a:t> 3 </a:t>
            </a:r>
            <a:r>
              <a:rPr lang="de-AT" sz="1200" b="0" u="none" baseline="0" noProof="0" dirty="0" err="1">
                <a:solidFill>
                  <a:schemeClr val="tx1"/>
                </a:solidFill>
              </a:rPr>
              <a:t>TestCases</a:t>
            </a:r>
            <a:r>
              <a:rPr lang="de-AT" sz="1200" b="0" u="none" baseline="0" noProof="0" dirty="0">
                <a:solidFill>
                  <a:schemeClr val="tx1"/>
                </a:solidFill>
              </a:rPr>
              <a:t>, </a:t>
            </a:r>
            <a:r>
              <a:rPr lang="de-AT" sz="1200" b="0" u="none" baseline="0" noProof="0" dirty="0" err="1">
                <a:solidFill>
                  <a:schemeClr val="tx1"/>
                </a:solidFill>
              </a:rPr>
              <a:t>we</a:t>
            </a:r>
            <a:r>
              <a:rPr lang="de-AT" sz="1200" b="0" u="none" baseline="0" noProof="0" dirty="0">
                <a:solidFill>
                  <a:schemeClr val="tx1"/>
                </a:solidFill>
              </a:rPr>
              <a:t> </a:t>
            </a:r>
            <a:r>
              <a:rPr lang="de-AT" sz="1200" b="0" u="none" baseline="0" noProof="0" dirty="0" err="1">
                <a:solidFill>
                  <a:schemeClr val="tx1"/>
                </a:solidFill>
              </a:rPr>
              <a:t>were</a:t>
            </a:r>
            <a:r>
              <a:rPr lang="de-AT" sz="1200" b="0" u="none" baseline="0" noProof="0" dirty="0">
                <a:solidFill>
                  <a:schemeClr val="tx1"/>
                </a:solidFill>
              </a:rPr>
              <a:t> </a:t>
            </a:r>
            <a:r>
              <a:rPr lang="de-AT" sz="1200" b="0" u="none" baseline="0" noProof="0" dirty="0" err="1">
                <a:solidFill>
                  <a:schemeClr val="tx1"/>
                </a:solidFill>
              </a:rPr>
              <a:t>only</a:t>
            </a:r>
            <a:r>
              <a:rPr lang="de-AT" sz="1200" b="0" u="none" baseline="0" noProof="0" dirty="0">
                <a:solidFill>
                  <a:schemeClr val="tx1"/>
                </a:solidFill>
              </a:rPr>
              <a:t> </a:t>
            </a:r>
            <a:r>
              <a:rPr lang="de-AT" sz="1200" b="0" u="none" baseline="0" noProof="0" dirty="0" err="1">
                <a:solidFill>
                  <a:schemeClr val="tx1"/>
                </a:solidFill>
              </a:rPr>
              <a:t>able</a:t>
            </a:r>
            <a:r>
              <a:rPr lang="de-AT" sz="1200" b="0" u="none" baseline="0" noProof="0" dirty="0">
                <a:solidFill>
                  <a:schemeClr val="tx1"/>
                </a:solidFill>
              </a:rPr>
              <a:t> </a:t>
            </a:r>
            <a:r>
              <a:rPr lang="de-AT" sz="1200" b="0" u="none" baseline="0" noProof="0" dirty="0" err="1">
                <a:solidFill>
                  <a:schemeClr val="tx1"/>
                </a:solidFill>
              </a:rPr>
              <a:t>to</a:t>
            </a:r>
            <a:r>
              <a:rPr lang="de-AT" sz="1200" b="0" u="none" baseline="0" noProof="0" dirty="0">
                <a:solidFill>
                  <a:schemeClr val="tx1"/>
                </a:solidFill>
              </a:rPr>
              <a:t> </a:t>
            </a:r>
            <a:r>
              <a:rPr lang="de-AT" sz="1200" b="0" u="none" baseline="0" noProof="0" dirty="0" err="1">
                <a:solidFill>
                  <a:schemeClr val="tx1"/>
                </a:solidFill>
              </a:rPr>
              <a:t>verify</a:t>
            </a:r>
            <a:r>
              <a:rPr lang="de-AT" sz="1200" b="0" u="none" baseline="0" noProof="0" dirty="0">
                <a:solidFill>
                  <a:schemeClr val="tx1"/>
                </a:solidFill>
              </a:rPr>
              <a:t> </a:t>
            </a:r>
            <a:r>
              <a:rPr lang="de-AT" sz="1200" b="0" u="none" baseline="0" noProof="0" dirty="0" err="1">
                <a:solidFill>
                  <a:schemeClr val="tx1"/>
                </a:solidFill>
              </a:rPr>
              <a:t>static</a:t>
            </a:r>
            <a:r>
              <a:rPr lang="de-AT" sz="1200" b="0" u="none" baseline="0" noProof="0" dirty="0">
                <a:solidFill>
                  <a:schemeClr val="tx1"/>
                </a:solidFill>
              </a:rPr>
              <a:t> </a:t>
            </a:r>
            <a:r>
              <a:rPr lang="de-AT" sz="1200" b="0" u="none" baseline="0" noProof="0" dirty="0" err="1">
                <a:solidFill>
                  <a:schemeClr val="tx1"/>
                </a:solidFill>
              </a:rPr>
              <a:t>strings</a:t>
            </a:r>
            <a:r>
              <a:rPr lang="de-AT" sz="1200" b="0" u="none" baseline="0" noProof="0" dirty="0">
                <a:solidFill>
                  <a:schemeClr val="tx1"/>
                </a:solidFill>
              </a:rPr>
              <a:t>. In </a:t>
            </a:r>
            <a:r>
              <a:rPr lang="de-AT" sz="1200" b="0" u="none" baseline="0" noProof="0" dirty="0" err="1">
                <a:solidFill>
                  <a:schemeClr val="tx1"/>
                </a:solidFill>
              </a:rPr>
              <a:t>this</a:t>
            </a:r>
            <a:r>
              <a:rPr lang="de-AT" sz="1200" b="0" u="none" baseline="0" noProof="0" dirty="0">
                <a:solidFill>
                  <a:schemeClr val="tx1"/>
                </a:solidFill>
              </a:rPr>
              <a:t> TestCase, </a:t>
            </a:r>
            <a:r>
              <a:rPr lang="de-AT" sz="1200" b="0" u="none" baseline="0" noProof="0" dirty="0" err="1">
                <a:solidFill>
                  <a:schemeClr val="tx1"/>
                </a:solidFill>
              </a:rPr>
              <a:t>we</a:t>
            </a:r>
            <a:r>
              <a:rPr lang="de-AT" sz="1200" b="0" u="none" baseline="0" noProof="0" dirty="0">
                <a:solidFill>
                  <a:schemeClr val="tx1"/>
                </a:solidFill>
              </a:rPr>
              <a:t> </a:t>
            </a:r>
            <a:r>
              <a:rPr lang="de-AT" sz="1200" b="0" u="none" baseline="0" noProof="0" dirty="0" err="1">
                <a:solidFill>
                  <a:schemeClr val="tx1"/>
                </a:solidFill>
              </a:rPr>
              <a:t>introduce</a:t>
            </a:r>
            <a:r>
              <a:rPr lang="de-AT" sz="1200" b="0" u="none" baseline="0" noProof="0" dirty="0">
                <a:solidFill>
                  <a:schemeClr val="tx1"/>
                </a:solidFill>
              </a:rPr>
              <a:t> </a:t>
            </a:r>
            <a:r>
              <a:rPr lang="de-AT" sz="1200" b="0" u="none" baseline="0" noProof="0" dirty="0" err="1">
                <a:solidFill>
                  <a:schemeClr val="tx1"/>
                </a:solidFill>
              </a:rPr>
              <a:t>dynamic</a:t>
            </a:r>
            <a:r>
              <a:rPr lang="de-AT" sz="1200" b="0" u="none" baseline="0" noProof="0" dirty="0">
                <a:solidFill>
                  <a:schemeClr val="tx1"/>
                </a:solidFill>
              </a:rPr>
              <a:t> </a:t>
            </a:r>
            <a:r>
              <a:rPr lang="de-AT" sz="1200" b="0" u="none" baseline="0" noProof="0" dirty="0" err="1">
                <a:solidFill>
                  <a:schemeClr val="tx1"/>
                </a:solidFill>
              </a:rPr>
              <a:t>comparisons</a:t>
            </a:r>
            <a:r>
              <a:rPr lang="de-AT" sz="1200" b="0" u="none" baseline="0" noProof="0" dirty="0">
                <a:solidFill>
                  <a:schemeClr val="tx1"/>
                </a:solidFill>
              </a:rPr>
              <a:t>, also </a:t>
            </a:r>
            <a:r>
              <a:rPr lang="de-AT" sz="1200" b="0" u="none" baseline="0" noProof="0" dirty="0" err="1">
                <a:solidFill>
                  <a:schemeClr val="tx1"/>
                </a:solidFill>
              </a:rPr>
              <a:t>called</a:t>
            </a:r>
            <a:r>
              <a:rPr lang="de-AT" sz="1200" b="0" u="none" baseline="0" noProof="0" dirty="0">
                <a:solidFill>
                  <a:schemeClr val="tx1"/>
                </a:solidFill>
              </a:rPr>
              <a:t> </a:t>
            </a:r>
            <a:r>
              <a:rPr lang="de-AT" sz="1200" b="1" u="none" baseline="0" noProof="0" dirty="0">
                <a:solidFill>
                  <a:schemeClr val="tx1"/>
                </a:solidFill>
              </a:rPr>
              <a:t>{XB}, </a:t>
            </a:r>
            <a:r>
              <a:rPr lang="de-AT" sz="1200" b="0" u="none" baseline="0" noProof="0" dirty="0" err="1">
                <a:solidFill>
                  <a:schemeClr val="tx1"/>
                </a:solidFill>
              </a:rPr>
              <a:t>which</a:t>
            </a:r>
            <a:r>
              <a:rPr lang="de-AT" sz="1200" b="0" u="none" baseline="0" noProof="0" dirty="0">
                <a:solidFill>
                  <a:schemeClr val="tx1"/>
                </a:solidFill>
              </a:rPr>
              <a:t> </a:t>
            </a:r>
            <a:r>
              <a:rPr lang="de-AT" sz="1200" b="0" u="none" baseline="0" noProof="0" dirty="0" err="1">
                <a:solidFill>
                  <a:schemeClr val="tx1"/>
                </a:solidFill>
              </a:rPr>
              <a:t>allow</a:t>
            </a:r>
            <a:r>
              <a:rPr lang="de-AT" sz="1200" b="0" u="none" baseline="0" noProof="0" dirty="0">
                <a:solidFill>
                  <a:schemeClr val="tx1"/>
                </a:solidFill>
              </a:rPr>
              <a:t> </a:t>
            </a:r>
            <a:r>
              <a:rPr lang="de-AT" sz="1200" b="0" u="none" baseline="0" noProof="0" dirty="0" err="1">
                <a:solidFill>
                  <a:schemeClr val="tx1"/>
                </a:solidFill>
              </a:rPr>
              <a:t>you</a:t>
            </a:r>
            <a:r>
              <a:rPr lang="de-AT" sz="1200" b="0" u="none" baseline="0" noProof="0" dirty="0">
                <a:solidFill>
                  <a:schemeClr val="tx1"/>
                </a:solidFill>
              </a:rPr>
              <a:t> to </a:t>
            </a:r>
            <a:r>
              <a:rPr lang="de-AT" sz="1200" b="0" u="none" baseline="0" noProof="0" dirty="0" err="1">
                <a:solidFill>
                  <a:schemeClr val="tx1"/>
                </a:solidFill>
              </a:rPr>
              <a:t>verify</a:t>
            </a:r>
            <a:r>
              <a:rPr lang="de-AT" sz="1200" b="0" u="none" baseline="0" noProof="0" dirty="0">
                <a:solidFill>
                  <a:schemeClr val="tx1"/>
                </a:solidFill>
              </a:rPr>
              <a:t> the </a:t>
            </a:r>
            <a:r>
              <a:rPr lang="de-AT" sz="1200" b="0" u="none" baseline="0" noProof="0" dirty="0" err="1">
                <a:solidFill>
                  <a:schemeClr val="tx1"/>
                </a:solidFill>
              </a:rPr>
              <a:t>static</a:t>
            </a:r>
            <a:r>
              <a:rPr lang="de-AT" sz="1200" b="0" u="none" baseline="0" noProof="0" dirty="0">
                <a:solidFill>
                  <a:schemeClr val="tx1"/>
                </a:solidFill>
              </a:rPr>
              <a:t> </a:t>
            </a:r>
            <a:r>
              <a:rPr lang="de-AT" sz="1200" b="0" u="none" baseline="0" noProof="0" dirty="0" err="1">
                <a:solidFill>
                  <a:schemeClr val="tx1"/>
                </a:solidFill>
              </a:rPr>
              <a:t>portion</a:t>
            </a:r>
            <a:r>
              <a:rPr lang="de-AT" sz="1200" b="0" u="none" baseline="0" noProof="0" dirty="0">
                <a:solidFill>
                  <a:schemeClr val="tx1"/>
                </a:solidFill>
              </a:rPr>
              <a:t> of a </a:t>
            </a:r>
            <a:r>
              <a:rPr lang="de-AT" sz="1200" b="0" u="none" baseline="0" noProof="0" dirty="0" err="1">
                <a:solidFill>
                  <a:schemeClr val="tx1"/>
                </a:solidFill>
              </a:rPr>
              <a:t>dynamic</a:t>
            </a:r>
            <a:r>
              <a:rPr lang="de-AT" sz="1200" b="0" u="none" baseline="0" noProof="0" dirty="0">
                <a:solidFill>
                  <a:schemeClr val="tx1"/>
                </a:solidFill>
              </a:rPr>
              <a:t> </a:t>
            </a:r>
            <a:r>
              <a:rPr lang="de-AT" sz="1200" b="0" u="none" baseline="0" noProof="0" dirty="0" err="1">
                <a:solidFill>
                  <a:schemeClr val="tx1"/>
                </a:solidFill>
              </a:rPr>
              <a:t>string</a:t>
            </a:r>
            <a:r>
              <a:rPr lang="de-AT" sz="1200" b="0" u="none" baseline="0" noProof="0" dirty="0">
                <a:solidFill>
                  <a:schemeClr val="tx1"/>
                </a:solidFill>
              </a:rPr>
              <a:t> </a:t>
            </a:r>
            <a:r>
              <a:rPr lang="de-AT" sz="1200" b="0" u="none" baseline="0" noProof="0" dirty="0" err="1">
                <a:solidFill>
                  <a:schemeClr val="tx1"/>
                </a:solidFill>
              </a:rPr>
              <a:t>or</a:t>
            </a:r>
            <a:r>
              <a:rPr lang="de-AT" sz="1200" b="0" u="none" baseline="0" noProof="0" dirty="0">
                <a:solidFill>
                  <a:schemeClr val="tx1"/>
                </a:solidFill>
              </a:rPr>
              <a:t> </a:t>
            </a:r>
            <a:r>
              <a:rPr lang="de-AT" sz="1200" b="0" u="none" baseline="0" noProof="0" dirty="0" err="1">
                <a:solidFill>
                  <a:schemeClr val="tx1"/>
                </a:solidFill>
              </a:rPr>
              <a:t>value</a:t>
            </a:r>
            <a:r>
              <a:rPr lang="de-AT" sz="1200" b="0" u="none" baseline="0" noProof="0" dirty="0">
                <a:solidFill>
                  <a:schemeClr val="tx1"/>
                </a:solidFill>
              </a:rPr>
              <a:t> by </a:t>
            </a:r>
            <a:r>
              <a:rPr lang="de-AT" sz="1200" b="0" u="none" baseline="0" noProof="0" dirty="0" err="1">
                <a:solidFill>
                  <a:schemeClr val="tx1"/>
                </a:solidFill>
              </a:rPr>
              <a:t>excluding</a:t>
            </a:r>
            <a:r>
              <a:rPr lang="de-AT" sz="1200" b="0" u="none" baseline="0" noProof="0" dirty="0">
                <a:solidFill>
                  <a:schemeClr val="tx1"/>
                </a:solidFill>
              </a:rPr>
              <a:t> </a:t>
            </a:r>
            <a:r>
              <a:rPr lang="de-AT" sz="1200" b="0" u="none" baseline="0" noProof="0" dirty="0" err="1">
                <a:solidFill>
                  <a:schemeClr val="tx1"/>
                </a:solidFill>
              </a:rPr>
              <a:t>only</a:t>
            </a:r>
            <a:r>
              <a:rPr lang="de-AT" sz="1200" b="0" u="none" baseline="0" noProof="0" dirty="0">
                <a:solidFill>
                  <a:schemeClr val="tx1"/>
                </a:solidFill>
              </a:rPr>
              <a:t> the </a:t>
            </a:r>
            <a:r>
              <a:rPr lang="de-AT" sz="1200" b="0" u="none" baseline="0" noProof="0" dirty="0" err="1">
                <a:solidFill>
                  <a:schemeClr val="tx1"/>
                </a:solidFill>
              </a:rPr>
              <a:t>dynamic</a:t>
            </a:r>
            <a:r>
              <a:rPr lang="de-AT" sz="1200" b="0" u="none" baseline="0" noProof="0" dirty="0">
                <a:solidFill>
                  <a:schemeClr val="tx1"/>
                </a:solidFill>
              </a:rPr>
              <a:t> </a:t>
            </a:r>
            <a:r>
              <a:rPr lang="de-AT" sz="1200" b="0" u="none" baseline="0" noProof="0" dirty="0" err="1">
                <a:solidFill>
                  <a:schemeClr val="tx1"/>
                </a:solidFill>
              </a:rPr>
              <a:t>portion</a:t>
            </a:r>
            <a:r>
              <a:rPr lang="de-AT" sz="1200" b="0" u="none" baseline="0" noProof="0" dirty="0">
                <a:solidFill>
                  <a:schemeClr val="tx1"/>
                </a:solidFill>
              </a:rPr>
              <a:t> </a:t>
            </a:r>
            <a:r>
              <a:rPr lang="de-AT" sz="1200" b="0" u="none" baseline="0" noProof="0" dirty="0" err="1">
                <a:solidFill>
                  <a:schemeClr val="tx1"/>
                </a:solidFill>
              </a:rPr>
              <a:t>from</a:t>
            </a:r>
            <a:r>
              <a:rPr lang="de-AT" sz="1200" b="0" u="none" baseline="0" noProof="0" dirty="0">
                <a:solidFill>
                  <a:schemeClr val="tx1"/>
                </a:solidFill>
              </a:rPr>
              <a:t> the </a:t>
            </a:r>
            <a:r>
              <a:rPr lang="de-AT" sz="1200" b="0" u="none" baseline="0" noProof="0" dirty="0" err="1">
                <a:solidFill>
                  <a:schemeClr val="tx1"/>
                </a:solidFill>
              </a:rPr>
              <a:t>verification</a:t>
            </a:r>
            <a:r>
              <a:rPr lang="de-AT" sz="1200" b="0" u="none" baseline="0" noProof="0" dirty="0">
                <a:solidFill>
                  <a:schemeClr val="tx1"/>
                </a:solidFill>
              </a:rPr>
              <a:t>. The </a:t>
            </a:r>
            <a:r>
              <a:rPr lang="de-AT" sz="1200" b="0" u="none" baseline="0" noProof="0" dirty="0" err="1">
                <a:solidFill>
                  <a:schemeClr val="tx1"/>
                </a:solidFill>
              </a:rPr>
              <a:t>syntax</a:t>
            </a:r>
            <a:r>
              <a:rPr lang="de-AT" sz="1200" b="0" u="none" baseline="0" noProof="0" dirty="0">
                <a:solidFill>
                  <a:schemeClr val="tx1"/>
                </a:solidFill>
              </a:rPr>
              <a:t> </a:t>
            </a:r>
            <a:r>
              <a:rPr lang="de-AT" sz="1200" b="0" u="none" baseline="0" noProof="0" dirty="0" err="1">
                <a:solidFill>
                  <a:schemeClr val="tx1"/>
                </a:solidFill>
              </a:rPr>
              <a:t>for</a:t>
            </a:r>
            <a:r>
              <a:rPr lang="de-AT" sz="1200" b="0" u="none" baseline="0" noProof="0" dirty="0">
                <a:solidFill>
                  <a:schemeClr val="tx1"/>
                </a:solidFill>
              </a:rPr>
              <a:t> {XB} </a:t>
            </a:r>
            <a:r>
              <a:rPr lang="de-AT" sz="1200" b="0" u="none" baseline="0" noProof="0" dirty="0" err="1">
                <a:solidFill>
                  <a:schemeClr val="tx1"/>
                </a:solidFill>
              </a:rPr>
              <a:t>is</a:t>
            </a:r>
            <a:r>
              <a:rPr lang="de-AT" sz="1200" b="0" u="none" baseline="0" noProof="0" dirty="0">
                <a:solidFill>
                  <a:schemeClr val="tx1"/>
                </a:solidFill>
              </a:rPr>
              <a:t> {XB[]}. </a:t>
            </a:r>
            <a:r>
              <a:rPr lang="de-AT" sz="1200" b="0" u="none" baseline="0" noProof="0" dirty="0" err="1">
                <a:solidFill>
                  <a:schemeClr val="tx1"/>
                </a:solidFill>
              </a:rPr>
              <a:t>We</a:t>
            </a:r>
            <a:r>
              <a:rPr lang="de-AT" sz="1200" b="0" u="none" baseline="0" noProof="0" dirty="0">
                <a:solidFill>
                  <a:schemeClr val="tx1"/>
                </a:solidFill>
              </a:rPr>
              <a:t> also </a:t>
            </a:r>
            <a:r>
              <a:rPr lang="de-AT" sz="1200" b="0" u="none" baseline="0" noProof="0" dirty="0" err="1">
                <a:solidFill>
                  <a:schemeClr val="tx1"/>
                </a:solidFill>
              </a:rPr>
              <a:t>have</a:t>
            </a:r>
            <a:r>
              <a:rPr lang="de-AT" sz="1200" b="0" u="none" baseline="0" noProof="0" dirty="0">
                <a:solidFill>
                  <a:schemeClr val="tx1"/>
                </a:solidFill>
              </a:rPr>
              <a:t> the </a:t>
            </a:r>
            <a:r>
              <a:rPr lang="de-AT" sz="1200" b="0" u="none" baseline="0" noProof="0" dirty="0" err="1">
                <a:solidFill>
                  <a:schemeClr val="tx1"/>
                </a:solidFill>
              </a:rPr>
              <a:t>option</a:t>
            </a:r>
            <a:r>
              <a:rPr lang="de-AT" sz="1200" b="0" u="none" baseline="0" noProof="0" dirty="0">
                <a:solidFill>
                  <a:schemeClr val="tx1"/>
                </a:solidFill>
              </a:rPr>
              <a:t> to </a:t>
            </a:r>
            <a:r>
              <a:rPr lang="de-AT" sz="1200" b="0" u="none" baseline="0" noProof="0" dirty="0" err="1">
                <a:solidFill>
                  <a:schemeClr val="tx1"/>
                </a:solidFill>
              </a:rPr>
              <a:t>store</a:t>
            </a:r>
            <a:r>
              <a:rPr lang="de-AT" sz="1200" b="0" u="none" baseline="0" noProof="0" dirty="0">
                <a:solidFill>
                  <a:schemeClr val="tx1"/>
                </a:solidFill>
              </a:rPr>
              <a:t> the </a:t>
            </a:r>
            <a:r>
              <a:rPr lang="de-AT" sz="1200" b="0" u="none" baseline="0" noProof="0" dirty="0" err="1">
                <a:solidFill>
                  <a:schemeClr val="tx1"/>
                </a:solidFill>
              </a:rPr>
              <a:t>dynamic</a:t>
            </a:r>
            <a:r>
              <a:rPr lang="de-AT" sz="1200" b="0" u="none" baseline="0" noProof="0" dirty="0">
                <a:solidFill>
                  <a:schemeClr val="tx1"/>
                </a:solidFill>
              </a:rPr>
              <a:t> </a:t>
            </a:r>
            <a:r>
              <a:rPr lang="de-AT" sz="1200" b="0" u="none" baseline="0" noProof="0" dirty="0" err="1">
                <a:solidFill>
                  <a:schemeClr val="tx1"/>
                </a:solidFill>
              </a:rPr>
              <a:t>portion</a:t>
            </a:r>
            <a:r>
              <a:rPr lang="de-AT" sz="1200" b="0" u="none" baseline="0" noProof="0" dirty="0">
                <a:solidFill>
                  <a:schemeClr val="tx1"/>
                </a:solidFill>
              </a:rPr>
              <a:t> </a:t>
            </a:r>
            <a:r>
              <a:rPr lang="de-AT" sz="1200" b="0" u="none" baseline="0" noProof="0" dirty="0" err="1">
                <a:solidFill>
                  <a:schemeClr val="tx1"/>
                </a:solidFill>
              </a:rPr>
              <a:t>as</a:t>
            </a:r>
            <a:r>
              <a:rPr lang="de-AT" sz="1200" b="0" u="none" baseline="0" noProof="0" dirty="0">
                <a:solidFill>
                  <a:schemeClr val="tx1"/>
                </a:solidFill>
              </a:rPr>
              <a:t> a Buffer. </a:t>
            </a:r>
            <a:r>
              <a:rPr lang="de-AT" sz="1200" b="0" u="none" baseline="0" noProof="0" dirty="0" err="1">
                <a:solidFill>
                  <a:schemeClr val="tx1"/>
                </a:solidFill>
              </a:rPr>
              <a:t>If</a:t>
            </a:r>
            <a:r>
              <a:rPr lang="de-AT" sz="1200" b="0" u="none" baseline="0" noProof="0" dirty="0">
                <a:solidFill>
                  <a:schemeClr val="tx1"/>
                </a:solidFill>
              </a:rPr>
              <a:t> </a:t>
            </a:r>
            <a:r>
              <a:rPr lang="de-AT" sz="1200" b="0" u="none" baseline="0" noProof="0" dirty="0" err="1">
                <a:solidFill>
                  <a:schemeClr val="tx1"/>
                </a:solidFill>
              </a:rPr>
              <a:t>you</a:t>
            </a:r>
            <a:r>
              <a:rPr lang="de-AT" sz="1200" b="0" u="none" baseline="0" noProof="0" dirty="0">
                <a:solidFill>
                  <a:schemeClr val="tx1"/>
                </a:solidFill>
              </a:rPr>
              <a:t> </a:t>
            </a:r>
            <a:r>
              <a:rPr lang="de-AT" sz="1200" b="0" u="none" baseline="0" noProof="0" dirty="0" err="1">
                <a:solidFill>
                  <a:schemeClr val="tx1"/>
                </a:solidFill>
              </a:rPr>
              <a:t>would</a:t>
            </a:r>
            <a:r>
              <a:rPr lang="de-AT" sz="1200" b="0" u="none" baseline="0" noProof="0" dirty="0">
                <a:solidFill>
                  <a:schemeClr val="tx1"/>
                </a:solidFill>
              </a:rPr>
              <a:t> like to Buffer the </a:t>
            </a:r>
            <a:r>
              <a:rPr lang="de-AT" sz="1200" b="0" u="none" baseline="0" noProof="0" dirty="0" err="1">
                <a:solidFill>
                  <a:schemeClr val="tx1"/>
                </a:solidFill>
              </a:rPr>
              <a:t>excluded</a:t>
            </a:r>
            <a:r>
              <a:rPr lang="de-AT" sz="1200" b="0" u="none" baseline="0" noProof="0" dirty="0">
                <a:solidFill>
                  <a:schemeClr val="tx1"/>
                </a:solidFill>
              </a:rPr>
              <a:t> </a:t>
            </a:r>
            <a:r>
              <a:rPr lang="de-AT" sz="1200" b="0" u="none" baseline="0" noProof="0" dirty="0" err="1">
                <a:solidFill>
                  <a:schemeClr val="tx1"/>
                </a:solidFill>
              </a:rPr>
              <a:t>dynamic</a:t>
            </a:r>
            <a:r>
              <a:rPr lang="de-AT" sz="1200" b="0" u="none" baseline="0" noProof="0" dirty="0">
                <a:solidFill>
                  <a:schemeClr val="tx1"/>
                </a:solidFill>
              </a:rPr>
              <a:t> </a:t>
            </a:r>
            <a:r>
              <a:rPr lang="de-AT" sz="1200" b="0" u="none" baseline="0" noProof="0" dirty="0" err="1">
                <a:solidFill>
                  <a:schemeClr val="tx1"/>
                </a:solidFill>
              </a:rPr>
              <a:t>portion</a:t>
            </a:r>
            <a:r>
              <a:rPr lang="de-AT" sz="1200" b="0" u="none" baseline="0" noProof="0" dirty="0">
                <a:solidFill>
                  <a:schemeClr val="tx1"/>
                </a:solidFill>
              </a:rPr>
              <a:t>, the </a:t>
            </a:r>
            <a:r>
              <a:rPr lang="de-AT" sz="1200" b="0" u="none" baseline="0" noProof="0" dirty="0" err="1">
                <a:solidFill>
                  <a:schemeClr val="tx1"/>
                </a:solidFill>
              </a:rPr>
              <a:t>syntax</a:t>
            </a:r>
            <a:r>
              <a:rPr lang="de-AT" sz="1200" b="0" u="none" baseline="0" noProof="0" dirty="0">
                <a:solidFill>
                  <a:schemeClr val="tx1"/>
                </a:solidFill>
              </a:rPr>
              <a:t> </a:t>
            </a:r>
            <a:r>
              <a:rPr lang="de-AT" sz="1200" b="0" u="none" baseline="0" noProof="0" dirty="0" err="1">
                <a:solidFill>
                  <a:schemeClr val="tx1"/>
                </a:solidFill>
              </a:rPr>
              <a:t>for</a:t>
            </a:r>
            <a:r>
              <a:rPr lang="de-AT" sz="1200" b="0" u="none" baseline="0" noProof="0" dirty="0">
                <a:solidFill>
                  <a:schemeClr val="tx1"/>
                </a:solidFill>
              </a:rPr>
              <a:t> </a:t>
            </a:r>
            <a:r>
              <a:rPr lang="de-AT" sz="1200" b="0" u="none" baseline="0" noProof="0" dirty="0" err="1">
                <a:solidFill>
                  <a:schemeClr val="tx1"/>
                </a:solidFill>
              </a:rPr>
              <a:t>this</a:t>
            </a:r>
            <a:r>
              <a:rPr lang="de-AT" sz="1200" b="0" u="none" baseline="0" noProof="0" dirty="0">
                <a:solidFill>
                  <a:schemeClr val="tx1"/>
                </a:solidFill>
              </a:rPr>
              <a:t> </a:t>
            </a:r>
            <a:r>
              <a:rPr lang="de-AT" sz="1200" b="0" u="none" baseline="0" noProof="0" dirty="0" err="1">
                <a:solidFill>
                  <a:schemeClr val="tx1"/>
                </a:solidFill>
              </a:rPr>
              <a:t>is</a:t>
            </a:r>
            <a:r>
              <a:rPr lang="de-AT" sz="1200" b="0" u="none" baseline="0" noProof="0" dirty="0">
                <a:solidFill>
                  <a:schemeClr val="tx1"/>
                </a:solidFill>
              </a:rPr>
              <a:t> {XB[</a:t>
            </a:r>
            <a:r>
              <a:rPr lang="de-AT" sz="1200" b="0" u="none" baseline="0" noProof="0" dirty="0" err="1">
                <a:solidFill>
                  <a:schemeClr val="tx1"/>
                </a:solidFill>
              </a:rPr>
              <a:t>Buffername</a:t>
            </a:r>
            <a:r>
              <a:rPr lang="de-AT" sz="1200" b="0" u="none" baseline="0" noProof="0" dirty="0">
                <a:solidFill>
                  <a:schemeClr val="tx1"/>
                </a:solidFill>
              </a:rPr>
              <a:t>]}. </a:t>
            </a:r>
            <a:r>
              <a:rPr lang="de-AT" sz="1200" b="0" u="none" baseline="0" noProof="0" dirty="0" err="1">
                <a:solidFill>
                  <a:schemeClr val="tx1"/>
                </a:solidFill>
              </a:rPr>
              <a:t>With</a:t>
            </a:r>
            <a:r>
              <a:rPr lang="de-AT" sz="1200" b="0" u="none" baseline="0" noProof="0" dirty="0">
                <a:solidFill>
                  <a:schemeClr val="tx1"/>
                </a:solidFill>
              </a:rPr>
              <a:t> {XB} </a:t>
            </a:r>
            <a:r>
              <a:rPr lang="de-AT" sz="1200" b="0" u="none" baseline="0" noProof="0" dirty="0" err="1">
                <a:solidFill>
                  <a:schemeClr val="tx1"/>
                </a:solidFill>
              </a:rPr>
              <a:t>you</a:t>
            </a:r>
            <a:r>
              <a:rPr lang="de-AT" sz="1200" b="0" u="none" baseline="0" noProof="0" dirty="0">
                <a:solidFill>
                  <a:schemeClr val="tx1"/>
                </a:solidFill>
              </a:rPr>
              <a:t> must </a:t>
            </a:r>
            <a:r>
              <a:rPr lang="de-AT" sz="1200" b="0" u="none" baseline="0" noProof="0" dirty="0" err="1">
                <a:solidFill>
                  <a:schemeClr val="tx1"/>
                </a:solidFill>
              </a:rPr>
              <a:t>always</a:t>
            </a:r>
            <a:r>
              <a:rPr lang="de-AT" sz="1200" b="0" u="none" baseline="0" noProof="0" dirty="0">
                <a:solidFill>
                  <a:schemeClr val="tx1"/>
                </a:solidFill>
              </a:rPr>
              <a:t> </a:t>
            </a:r>
            <a:r>
              <a:rPr lang="de-AT" sz="1200" b="0" u="none" baseline="0" noProof="0" dirty="0" err="1">
                <a:solidFill>
                  <a:schemeClr val="tx1"/>
                </a:solidFill>
              </a:rPr>
              <a:t>use</a:t>
            </a:r>
            <a:r>
              <a:rPr lang="de-AT" sz="1200" b="0" u="none" baseline="0" noProof="0" dirty="0">
                <a:solidFill>
                  <a:schemeClr val="tx1"/>
                </a:solidFill>
              </a:rPr>
              <a:t> the </a:t>
            </a:r>
            <a:r>
              <a:rPr lang="de-AT" sz="1200" b="0" u="sng" baseline="0" noProof="0" dirty="0">
                <a:solidFill>
                  <a:schemeClr val="tx1"/>
                </a:solidFill>
              </a:rPr>
              <a:t>ActionMode </a:t>
            </a:r>
            <a:r>
              <a:rPr lang="de-AT" sz="1200" b="0" u="sng" baseline="0" noProof="0" dirty="0" err="1">
                <a:solidFill>
                  <a:schemeClr val="tx1"/>
                </a:solidFill>
              </a:rPr>
              <a:t>Verify</a:t>
            </a:r>
            <a:r>
              <a:rPr lang="de-AT" sz="1200" b="0" u="sng" baseline="0" noProof="0" dirty="0">
                <a:solidFill>
                  <a:schemeClr val="tx1"/>
                </a:solidFill>
              </a:rPr>
              <a:t>, </a:t>
            </a:r>
            <a:r>
              <a:rPr lang="de-AT" sz="1200" b="0" u="none" baseline="0" noProof="0" dirty="0">
                <a:solidFill>
                  <a:schemeClr val="tx1"/>
                </a:solidFill>
              </a:rPr>
              <a:t>NOT Buffer.</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de-AT" sz="1200" b="0" u="none" baseline="0" noProof="0" dirty="0">
              <a:solidFill>
                <a:schemeClr val="tx1"/>
              </a:solidFill>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200" b="1" u="sng" noProof="0" dirty="0">
                <a:solidFill>
                  <a:schemeClr val="tx1"/>
                </a:solidFill>
              </a:rPr>
              <a:t>Practical</a:t>
            </a:r>
            <a:r>
              <a:rPr lang="en-US" sz="1200" b="1" u="sng" baseline="0" noProof="0" dirty="0">
                <a:solidFill>
                  <a:schemeClr val="tx1"/>
                </a:solidFill>
              </a:rPr>
              <a:t> Usage</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200" b="0" u="none" baseline="0" noProof="0" dirty="0">
                <a:solidFill>
                  <a:schemeClr val="tx1"/>
                </a:solidFill>
              </a:rPr>
              <a:t>On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order</a:t>
            </a:r>
            <a:r>
              <a:rPr lang="de-AT" sz="1200" b="0" u="none" baseline="0" noProof="0" dirty="0">
                <a:solidFill>
                  <a:schemeClr val="tx1"/>
                </a:solidFill>
              </a:rPr>
              <a:t> </a:t>
            </a:r>
            <a:r>
              <a:rPr lang="de-AT" sz="1200" b="0" u="none" baseline="0" noProof="0" dirty="0" err="1">
                <a:solidFill>
                  <a:schemeClr val="tx1"/>
                </a:solidFill>
              </a:rPr>
              <a:t>successful</a:t>
            </a:r>
            <a:r>
              <a:rPr lang="de-AT" sz="1200" b="0" u="none" baseline="0" noProof="0" dirty="0">
                <a:solidFill>
                  <a:schemeClr val="tx1"/>
                </a:solidFill>
              </a:rPr>
              <a:t> </a:t>
            </a:r>
            <a:r>
              <a:rPr lang="de-AT" sz="1200" b="0" u="none" baseline="0" noProof="0" dirty="0" err="1">
                <a:solidFill>
                  <a:schemeClr val="tx1"/>
                </a:solidFill>
              </a:rPr>
              <a:t>page</a:t>
            </a:r>
            <a:r>
              <a:rPr lang="de-AT" sz="1200" b="0" u="none" baseline="0" noProof="0" dirty="0">
                <a:solidFill>
                  <a:schemeClr val="tx1"/>
                </a:solidFill>
              </a:rPr>
              <a:t>, </a:t>
            </a:r>
            <a:r>
              <a:rPr lang="de-AT" sz="1200" b="0" u="none" baseline="0" noProof="0" dirty="0" err="1">
                <a:solidFill>
                  <a:schemeClr val="tx1"/>
                </a:solidFill>
              </a:rPr>
              <a:t>we</a:t>
            </a:r>
            <a:r>
              <a:rPr lang="de-AT" sz="1200" b="0" u="none" baseline="0" noProof="0" dirty="0">
                <a:solidFill>
                  <a:schemeClr val="tx1"/>
                </a:solidFill>
              </a:rPr>
              <a:t> </a:t>
            </a:r>
            <a:r>
              <a:rPr lang="de-AT" sz="1200" b="0" u="none" baseline="0" noProof="0" dirty="0" err="1">
                <a:solidFill>
                  <a:schemeClr val="tx1"/>
                </a:solidFill>
              </a:rPr>
              <a:t>receive</a:t>
            </a:r>
            <a:r>
              <a:rPr lang="de-AT" sz="1200" b="0" u="none" baseline="0" noProof="0" dirty="0">
                <a:solidFill>
                  <a:schemeClr val="tx1"/>
                </a:solidFill>
              </a:rPr>
              <a:t> a </a:t>
            </a:r>
            <a:r>
              <a:rPr lang="de-AT" sz="1200" b="0" u="none" baseline="0" noProof="0" dirty="0" err="1">
                <a:solidFill>
                  <a:schemeClr val="tx1"/>
                </a:solidFill>
              </a:rPr>
              <a:t>message</a:t>
            </a:r>
            <a:r>
              <a:rPr lang="de-AT" sz="1200" b="0" u="none" baseline="0" noProof="0" dirty="0">
                <a:solidFill>
                  <a:schemeClr val="tx1"/>
                </a:solidFill>
              </a:rPr>
              <a:t> </a:t>
            </a:r>
            <a:r>
              <a:rPr lang="de-AT" sz="1200" b="0" u="none" baseline="0" noProof="0" dirty="0" err="1">
                <a:solidFill>
                  <a:schemeClr val="tx1"/>
                </a:solidFill>
              </a:rPr>
              <a:t>with</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string</a:t>
            </a:r>
            <a:r>
              <a:rPr lang="de-AT" sz="1200" b="0" u="none" baseline="0" noProof="0" dirty="0">
                <a:solidFill>
                  <a:schemeClr val="tx1"/>
                </a:solidFill>
              </a:rPr>
              <a:t> „Order </a:t>
            </a:r>
            <a:r>
              <a:rPr lang="de-AT" sz="1200" b="0" u="none" baseline="0" noProof="0" dirty="0" err="1">
                <a:solidFill>
                  <a:schemeClr val="tx1"/>
                </a:solidFill>
              </a:rPr>
              <a:t>Number</a:t>
            </a:r>
            <a:r>
              <a:rPr lang="de-AT" sz="1200" b="0" u="none" baseline="0" noProof="0" dirty="0">
                <a:solidFill>
                  <a:schemeClr val="tx1"/>
                </a:solidFill>
              </a:rPr>
              <a:t>:“ </a:t>
            </a:r>
            <a:r>
              <a:rPr lang="de-AT" sz="1200" b="0" u="none" baseline="0" noProof="0" dirty="0" err="1">
                <a:solidFill>
                  <a:schemeClr val="tx1"/>
                </a:solidFill>
              </a:rPr>
              <a:t>and</a:t>
            </a:r>
            <a:r>
              <a:rPr lang="de-AT" sz="1200" b="0" u="none" baseline="0" noProof="0" dirty="0">
                <a:solidFill>
                  <a:schemeClr val="tx1"/>
                </a:solidFill>
              </a:rPr>
              <a:t> </a:t>
            </a:r>
            <a:r>
              <a:rPr lang="de-AT" sz="1200" b="0" u="none" baseline="0" noProof="0" dirty="0" err="1">
                <a:solidFill>
                  <a:schemeClr val="tx1"/>
                </a:solidFill>
              </a:rPr>
              <a:t>then</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number</a:t>
            </a:r>
            <a:r>
              <a:rPr lang="de-AT" sz="1200" b="0" u="none" baseline="0" noProof="0" dirty="0">
                <a:solidFill>
                  <a:schemeClr val="tx1"/>
                </a:solidFill>
              </a:rPr>
              <a:t> </a:t>
            </a:r>
            <a:r>
              <a:rPr lang="de-AT" sz="1200" b="0" u="none" baseline="0" noProof="0" dirty="0" err="1">
                <a:solidFill>
                  <a:schemeClr val="tx1"/>
                </a:solidFill>
              </a:rPr>
              <a:t>of</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order</a:t>
            </a:r>
            <a:r>
              <a:rPr lang="de-AT" sz="1200" b="0" u="none" baseline="0" noProof="0" dirty="0">
                <a:solidFill>
                  <a:schemeClr val="tx1"/>
                </a:solidFill>
              </a:rPr>
              <a:t> </a:t>
            </a:r>
            <a:r>
              <a:rPr lang="de-AT" sz="1200" b="0" u="none" baseline="0" noProof="0" dirty="0" err="1">
                <a:solidFill>
                  <a:schemeClr val="tx1"/>
                </a:solidFill>
              </a:rPr>
              <a:t>we</a:t>
            </a:r>
            <a:r>
              <a:rPr lang="de-AT" sz="1200" b="0" u="none" baseline="0" noProof="0" dirty="0">
                <a:solidFill>
                  <a:schemeClr val="tx1"/>
                </a:solidFill>
              </a:rPr>
              <a:t> just </a:t>
            </a:r>
            <a:r>
              <a:rPr lang="de-AT" sz="1200" b="0" u="none" baseline="0" noProof="0" dirty="0" err="1">
                <a:solidFill>
                  <a:schemeClr val="tx1"/>
                </a:solidFill>
              </a:rPr>
              <a:t>placed</a:t>
            </a:r>
            <a:r>
              <a:rPr lang="de-AT" sz="1200" b="0" u="none" baseline="0" noProof="0" dirty="0">
                <a:solidFill>
                  <a:schemeClr val="tx1"/>
                </a:solidFill>
              </a:rPr>
              <a:t> in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system</a:t>
            </a:r>
            <a:r>
              <a:rPr lang="de-AT" sz="1200" b="0" u="none" baseline="0" noProof="0" dirty="0">
                <a:solidFill>
                  <a:schemeClr val="tx1"/>
                </a:solidFill>
              </a:rPr>
              <a:t>. The </a:t>
            </a:r>
            <a:r>
              <a:rPr lang="de-AT" sz="1200" b="0" u="none" baseline="0" noProof="0" dirty="0" err="1">
                <a:solidFill>
                  <a:schemeClr val="tx1"/>
                </a:solidFill>
              </a:rPr>
              <a:t>text</a:t>
            </a:r>
            <a:r>
              <a:rPr lang="de-AT" sz="1200" b="0" u="none" baseline="0" noProof="0" dirty="0">
                <a:solidFill>
                  <a:schemeClr val="tx1"/>
                </a:solidFill>
              </a:rPr>
              <a:t> „Order </a:t>
            </a:r>
            <a:r>
              <a:rPr lang="de-AT" sz="1200" b="0" u="none" baseline="0" noProof="0" dirty="0" err="1">
                <a:solidFill>
                  <a:schemeClr val="tx1"/>
                </a:solidFill>
              </a:rPr>
              <a:t>number</a:t>
            </a:r>
            <a:r>
              <a:rPr lang="de-AT" sz="1200" b="0" u="none" baseline="0" noProof="0" dirty="0">
                <a:solidFill>
                  <a:schemeClr val="tx1"/>
                </a:solidFill>
              </a:rPr>
              <a:t>:“ </a:t>
            </a:r>
            <a:r>
              <a:rPr lang="de-AT" sz="1200" b="0" u="none" baseline="0" noProof="0" dirty="0" err="1">
                <a:solidFill>
                  <a:schemeClr val="tx1"/>
                </a:solidFill>
              </a:rPr>
              <a:t>is</a:t>
            </a:r>
            <a:r>
              <a:rPr lang="de-AT" sz="1200" b="0" u="none" baseline="0" noProof="0" dirty="0">
                <a:solidFill>
                  <a:schemeClr val="tx1"/>
                </a:solidFill>
              </a:rPr>
              <a:t> </a:t>
            </a:r>
            <a:r>
              <a:rPr lang="de-AT" sz="1200" b="0" u="none" baseline="0" noProof="0" dirty="0" err="1">
                <a:solidFill>
                  <a:schemeClr val="tx1"/>
                </a:solidFill>
              </a:rPr>
              <a:t>static</a:t>
            </a:r>
            <a:r>
              <a:rPr lang="de-AT" sz="1200" b="0" u="none" baseline="0" noProof="0" dirty="0">
                <a:solidFill>
                  <a:schemeClr val="tx1"/>
                </a:solidFill>
              </a:rPr>
              <a:t>, but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number</a:t>
            </a:r>
            <a:r>
              <a:rPr lang="de-AT" sz="1200" b="0" u="none" baseline="0" noProof="0" dirty="0">
                <a:solidFill>
                  <a:schemeClr val="tx1"/>
                </a:solidFill>
              </a:rPr>
              <a:t> </a:t>
            </a:r>
            <a:r>
              <a:rPr lang="de-AT" sz="1200" b="0" u="none" baseline="0" noProof="0" dirty="0" err="1">
                <a:solidFill>
                  <a:schemeClr val="tx1"/>
                </a:solidFill>
              </a:rPr>
              <a:t>itself</a:t>
            </a:r>
            <a:r>
              <a:rPr lang="de-AT" sz="1200" b="0" u="none" baseline="0" noProof="0" dirty="0">
                <a:solidFill>
                  <a:schemeClr val="tx1"/>
                </a:solidFill>
              </a:rPr>
              <a:t> </a:t>
            </a:r>
            <a:r>
              <a:rPr lang="de-AT" sz="1200" b="0" u="none" baseline="0" noProof="0" dirty="0" err="1">
                <a:solidFill>
                  <a:schemeClr val="tx1"/>
                </a:solidFill>
              </a:rPr>
              <a:t>changes</a:t>
            </a:r>
            <a:r>
              <a:rPr lang="de-AT" sz="1200" b="0" u="none" baseline="0" noProof="0" dirty="0">
                <a:solidFill>
                  <a:schemeClr val="tx1"/>
                </a:solidFill>
              </a:rPr>
              <a:t> </a:t>
            </a:r>
            <a:r>
              <a:rPr lang="de-AT" sz="1200" b="0" u="none" baseline="0" noProof="0" dirty="0" err="1">
                <a:solidFill>
                  <a:schemeClr val="tx1"/>
                </a:solidFill>
              </a:rPr>
              <a:t>every</a:t>
            </a:r>
            <a:r>
              <a:rPr lang="de-AT" sz="1200" b="0" u="none" baseline="0" noProof="0" dirty="0">
                <a:solidFill>
                  <a:schemeClr val="tx1"/>
                </a:solidFill>
              </a:rPr>
              <a:t> time. In </a:t>
            </a:r>
            <a:r>
              <a:rPr lang="de-AT" sz="1200" b="0" u="none" baseline="0" noProof="0" dirty="0" err="1">
                <a:solidFill>
                  <a:schemeClr val="tx1"/>
                </a:solidFill>
              </a:rPr>
              <a:t>order</a:t>
            </a:r>
            <a:r>
              <a:rPr lang="de-AT" sz="1200" b="0" u="none" baseline="0" noProof="0" dirty="0">
                <a:solidFill>
                  <a:schemeClr val="tx1"/>
                </a:solidFill>
              </a:rPr>
              <a:t> </a:t>
            </a:r>
            <a:r>
              <a:rPr lang="de-AT" sz="1200" b="0" u="none" baseline="0" noProof="0" dirty="0" err="1">
                <a:solidFill>
                  <a:schemeClr val="tx1"/>
                </a:solidFill>
              </a:rPr>
              <a:t>to</a:t>
            </a:r>
            <a:r>
              <a:rPr lang="de-AT" sz="1200" b="0" u="none" baseline="0" noProof="0" dirty="0">
                <a:solidFill>
                  <a:schemeClr val="tx1"/>
                </a:solidFill>
              </a:rPr>
              <a:t> </a:t>
            </a:r>
            <a:r>
              <a:rPr lang="de-AT" sz="1200" b="0" u="none" baseline="0" noProof="0" dirty="0" err="1">
                <a:solidFill>
                  <a:schemeClr val="tx1"/>
                </a:solidFill>
              </a:rPr>
              <a:t>verify</a:t>
            </a:r>
            <a:r>
              <a:rPr lang="de-AT" sz="1200" b="0" u="none" baseline="0" noProof="0" dirty="0">
                <a:solidFill>
                  <a:schemeClr val="tx1"/>
                </a:solidFill>
              </a:rPr>
              <a:t> </a:t>
            </a:r>
            <a:r>
              <a:rPr lang="de-AT" sz="1200" b="0" u="none" baseline="0" noProof="0" dirty="0" err="1">
                <a:solidFill>
                  <a:schemeClr val="tx1"/>
                </a:solidFill>
              </a:rPr>
              <a:t>that</a:t>
            </a:r>
            <a:r>
              <a:rPr lang="de-AT" sz="1200" b="0" u="none" baseline="0" noProof="0" dirty="0">
                <a:solidFill>
                  <a:schemeClr val="tx1"/>
                </a:solidFill>
              </a:rPr>
              <a:t> </a:t>
            </a:r>
            <a:r>
              <a:rPr lang="de-AT" sz="1200" b="0" u="none" baseline="0" noProof="0" dirty="0" err="1">
                <a:solidFill>
                  <a:schemeClr val="tx1"/>
                </a:solidFill>
              </a:rPr>
              <a:t>this</a:t>
            </a:r>
            <a:r>
              <a:rPr lang="de-AT" sz="1200" b="0" u="none" baseline="0" noProof="0" dirty="0">
                <a:solidFill>
                  <a:schemeClr val="tx1"/>
                </a:solidFill>
              </a:rPr>
              <a:t> </a:t>
            </a:r>
            <a:r>
              <a:rPr lang="de-AT" sz="1200" b="0" u="none" baseline="0" noProof="0" dirty="0" err="1">
                <a:solidFill>
                  <a:schemeClr val="tx1"/>
                </a:solidFill>
              </a:rPr>
              <a:t>message</a:t>
            </a:r>
            <a:r>
              <a:rPr lang="de-AT" sz="1200" b="0" u="none" baseline="0" noProof="0" dirty="0">
                <a:solidFill>
                  <a:schemeClr val="tx1"/>
                </a:solidFill>
              </a:rPr>
              <a:t> </a:t>
            </a:r>
            <a:r>
              <a:rPr lang="de-AT" sz="1200" b="0" u="none" baseline="0" noProof="0" dirty="0" err="1">
                <a:solidFill>
                  <a:schemeClr val="tx1"/>
                </a:solidFill>
              </a:rPr>
              <a:t>appears</a:t>
            </a:r>
            <a:r>
              <a:rPr lang="de-AT" sz="1200" b="0" u="none" baseline="0" noProof="0" dirty="0">
                <a:solidFill>
                  <a:schemeClr val="tx1"/>
                </a:solidFill>
              </a:rPr>
              <a:t>, </a:t>
            </a:r>
            <a:r>
              <a:rPr lang="de-AT" sz="1200" b="0" u="none" baseline="0" noProof="0" dirty="0" err="1">
                <a:solidFill>
                  <a:schemeClr val="tx1"/>
                </a:solidFill>
              </a:rPr>
              <a:t>we</a:t>
            </a:r>
            <a:r>
              <a:rPr lang="de-AT" sz="1200" b="0" u="none" baseline="0" noProof="0" dirty="0">
                <a:solidFill>
                  <a:schemeClr val="tx1"/>
                </a:solidFill>
              </a:rPr>
              <a:t> </a:t>
            </a:r>
            <a:r>
              <a:rPr lang="de-AT" sz="1200" b="0" u="none" baseline="0" noProof="0" dirty="0" err="1">
                <a:solidFill>
                  <a:schemeClr val="tx1"/>
                </a:solidFill>
              </a:rPr>
              <a:t>can‘t</a:t>
            </a:r>
            <a:r>
              <a:rPr lang="de-AT" sz="1200" b="0" u="none" baseline="0" noProof="0" dirty="0">
                <a:solidFill>
                  <a:schemeClr val="tx1"/>
                </a:solidFill>
              </a:rPr>
              <a:t> </a:t>
            </a:r>
            <a:r>
              <a:rPr lang="de-AT" sz="1200" b="0" u="none" baseline="0" noProof="0" dirty="0" err="1">
                <a:solidFill>
                  <a:schemeClr val="tx1"/>
                </a:solidFill>
              </a:rPr>
              <a:t>use</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order</a:t>
            </a:r>
            <a:r>
              <a:rPr lang="de-AT" sz="1200" b="0" u="none" baseline="0" noProof="0" dirty="0">
                <a:solidFill>
                  <a:schemeClr val="tx1"/>
                </a:solidFill>
              </a:rPr>
              <a:t> </a:t>
            </a:r>
            <a:r>
              <a:rPr lang="de-AT" sz="1200" b="0" u="none" baseline="0" noProof="0" dirty="0" err="1">
                <a:solidFill>
                  <a:schemeClr val="tx1"/>
                </a:solidFill>
              </a:rPr>
              <a:t>number</a:t>
            </a:r>
            <a:r>
              <a:rPr lang="de-AT" sz="1200" b="0" u="none" baseline="0" noProof="0" dirty="0">
                <a:solidFill>
                  <a:schemeClr val="tx1"/>
                </a:solidFill>
              </a:rPr>
              <a:t> </a:t>
            </a:r>
            <a:r>
              <a:rPr lang="de-AT" sz="1200" b="0" u="none" baseline="0" noProof="0" dirty="0" err="1">
                <a:solidFill>
                  <a:schemeClr val="tx1"/>
                </a:solidFill>
              </a:rPr>
              <a:t>itself</a:t>
            </a:r>
            <a:r>
              <a:rPr lang="de-AT" sz="1200" b="0" u="none" baseline="0" noProof="0" dirty="0">
                <a:solidFill>
                  <a:schemeClr val="tx1"/>
                </a:solidFill>
              </a:rPr>
              <a:t> </a:t>
            </a:r>
            <a:r>
              <a:rPr lang="de-AT" sz="1200" b="0" u="none" baseline="0" noProof="0" dirty="0" err="1">
                <a:solidFill>
                  <a:schemeClr val="tx1"/>
                </a:solidFill>
              </a:rPr>
              <a:t>because</a:t>
            </a:r>
            <a:r>
              <a:rPr lang="de-AT" sz="1200" b="0" u="none" baseline="0" noProof="0" dirty="0">
                <a:solidFill>
                  <a:schemeClr val="tx1"/>
                </a:solidFill>
              </a:rPr>
              <a:t> </a:t>
            </a:r>
            <a:r>
              <a:rPr lang="de-AT" sz="1200" b="0" u="none" baseline="0" noProof="0" dirty="0" err="1">
                <a:solidFill>
                  <a:schemeClr val="tx1"/>
                </a:solidFill>
              </a:rPr>
              <a:t>it</a:t>
            </a:r>
            <a:r>
              <a:rPr lang="de-AT" sz="1200" b="0" u="none" baseline="0" noProof="0" dirty="0">
                <a:solidFill>
                  <a:schemeClr val="tx1"/>
                </a:solidFill>
              </a:rPr>
              <a:t> will </a:t>
            </a:r>
            <a:r>
              <a:rPr lang="de-AT" sz="1200" b="0" u="none" baseline="0" noProof="0" dirty="0" err="1">
                <a:solidFill>
                  <a:schemeClr val="tx1"/>
                </a:solidFill>
              </a:rPr>
              <a:t>be</a:t>
            </a:r>
            <a:r>
              <a:rPr lang="de-AT" sz="1200" b="0" u="none" baseline="0" noProof="0" dirty="0">
                <a:solidFill>
                  <a:schemeClr val="tx1"/>
                </a:solidFill>
              </a:rPr>
              <a:t> different </a:t>
            </a:r>
            <a:r>
              <a:rPr lang="de-AT" sz="1200" b="0" u="none" baseline="0" noProof="0" dirty="0" err="1">
                <a:solidFill>
                  <a:schemeClr val="tx1"/>
                </a:solidFill>
              </a:rPr>
              <a:t>each</a:t>
            </a:r>
            <a:r>
              <a:rPr lang="de-AT" sz="1200" b="0" u="none" baseline="0" noProof="0" dirty="0">
                <a:solidFill>
                  <a:schemeClr val="tx1"/>
                </a:solidFill>
              </a:rPr>
              <a:t> time </a:t>
            </a:r>
            <a:r>
              <a:rPr lang="de-AT" sz="1200" b="0" u="none" baseline="0" noProof="0" dirty="0" err="1">
                <a:solidFill>
                  <a:schemeClr val="tx1"/>
                </a:solidFill>
              </a:rPr>
              <a:t>we</a:t>
            </a:r>
            <a:r>
              <a:rPr lang="de-AT" sz="1200" b="0" u="none" baseline="0" noProof="0" dirty="0">
                <a:solidFill>
                  <a:schemeClr val="tx1"/>
                </a:solidFill>
              </a:rPr>
              <a:t> </a:t>
            </a:r>
            <a:r>
              <a:rPr lang="de-AT" sz="1200" b="0" u="none" baseline="0" noProof="0" dirty="0" err="1">
                <a:solidFill>
                  <a:schemeClr val="tx1"/>
                </a:solidFill>
              </a:rPr>
              <a:t>run</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TestCase</a:t>
            </a:r>
            <a:r>
              <a:rPr lang="de-AT" sz="1200" b="0" u="none" baseline="0" noProof="0" dirty="0">
                <a:solidFill>
                  <a:schemeClr val="tx1"/>
                </a:solidFill>
              </a:rPr>
              <a:t>. </a:t>
            </a:r>
            <a:r>
              <a:rPr lang="de-AT" sz="1200" b="0" u="none" baseline="0" noProof="0" dirty="0" err="1">
                <a:solidFill>
                  <a:schemeClr val="tx1"/>
                </a:solidFill>
              </a:rPr>
              <a:t>We</a:t>
            </a:r>
            <a:r>
              <a:rPr lang="de-AT" sz="1200" b="0" u="none" baseline="0" noProof="0" dirty="0">
                <a:solidFill>
                  <a:schemeClr val="tx1"/>
                </a:solidFill>
              </a:rPr>
              <a:t> </a:t>
            </a:r>
            <a:r>
              <a:rPr lang="de-AT" sz="1200" b="0" u="none" baseline="0" noProof="0" dirty="0" err="1">
                <a:solidFill>
                  <a:schemeClr val="tx1"/>
                </a:solidFill>
              </a:rPr>
              <a:t>can</a:t>
            </a:r>
            <a:r>
              <a:rPr lang="de-AT" sz="1200" b="0" u="none" baseline="0" noProof="0" dirty="0">
                <a:solidFill>
                  <a:schemeClr val="tx1"/>
                </a:solidFill>
              </a:rPr>
              <a:t> </a:t>
            </a:r>
            <a:r>
              <a:rPr lang="de-AT" sz="1200" b="0" u="none" baseline="0" noProof="0" dirty="0" err="1">
                <a:solidFill>
                  <a:schemeClr val="tx1"/>
                </a:solidFill>
              </a:rPr>
              <a:t>use</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XB </a:t>
            </a:r>
            <a:r>
              <a:rPr lang="de-AT" sz="1200" b="0" u="none" baseline="0" noProof="0" dirty="0" err="1">
                <a:solidFill>
                  <a:schemeClr val="tx1"/>
                </a:solidFill>
              </a:rPr>
              <a:t>to</a:t>
            </a:r>
            <a:r>
              <a:rPr lang="de-AT" sz="1200" b="0" u="none" baseline="0" noProof="0" dirty="0">
                <a:solidFill>
                  <a:schemeClr val="tx1"/>
                </a:solidFill>
              </a:rPr>
              <a:t> </a:t>
            </a:r>
            <a:r>
              <a:rPr lang="de-AT" sz="1200" b="0" u="none" baseline="0" noProof="0" dirty="0" err="1">
                <a:solidFill>
                  <a:schemeClr val="tx1"/>
                </a:solidFill>
              </a:rPr>
              <a:t>exclude</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order</a:t>
            </a:r>
            <a:r>
              <a:rPr lang="de-AT" sz="1200" b="0" u="none" baseline="0" noProof="0" dirty="0">
                <a:solidFill>
                  <a:schemeClr val="tx1"/>
                </a:solidFill>
              </a:rPr>
              <a:t> </a:t>
            </a:r>
            <a:r>
              <a:rPr lang="de-AT" sz="1200" b="0" u="none" baseline="0" noProof="0" dirty="0" err="1">
                <a:solidFill>
                  <a:schemeClr val="tx1"/>
                </a:solidFill>
              </a:rPr>
              <a:t>number</a:t>
            </a:r>
            <a:r>
              <a:rPr lang="de-AT" sz="1200" b="0" u="none" baseline="0" noProof="0" dirty="0">
                <a:solidFill>
                  <a:schemeClr val="tx1"/>
                </a:solidFill>
              </a:rPr>
              <a:t> </a:t>
            </a:r>
            <a:r>
              <a:rPr lang="de-AT" sz="1200" b="0" u="none" baseline="0" noProof="0" dirty="0" err="1">
                <a:solidFill>
                  <a:schemeClr val="tx1"/>
                </a:solidFill>
              </a:rPr>
              <a:t>and</a:t>
            </a:r>
            <a:r>
              <a:rPr lang="de-AT" sz="1200" b="0" u="none" baseline="0" noProof="0" dirty="0">
                <a:solidFill>
                  <a:schemeClr val="tx1"/>
                </a:solidFill>
              </a:rPr>
              <a:t> </a:t>
            </a:r>
            <a:r>
              <a:rPr lang="de-AT" sz="1200" b="0" u="none" baseline="0" noProof="0" dirty="0" err="1">
                <a:solidFill>
                  <a:schemeClr val="tx1"/>
                </a:solidFill>
              </a:rPr>
              <a:t>only</a:t>
            </a:r>
            <a:r>
              <a:rPr lang="de-AT" sz="1200" b="0" u="none" baseline="0" noProof="0" dirty="0">
                <a:solidFill>
                  <a:schemeClr val="tx1"/>
                </a:solidFill>
              </a:rPr>
              <a:t> </a:t>
            </a:r>
            <a:r>
              <a:rPr lang="de-AT" sz="1200" b="0" u="none" baseline="0" noProof="0" dirty="0" err="1">
                <a:solidFill>
                  <a:schemeClr val="tx1"/>
                </a:solidFill>
              </a:rPr>
              <a:t>verify</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text</a:t>
            </a:r>
            <a:r>
              <a:rPr lang="de-AT" sz="1200" b="0" u="none" baseline="0" noProof="0" dirty="0">
                <a:solidFill>
                  <a:schemeClr val="tx1"/>
                </a:solidFill>
              </a:rPr>
              <a:t> „Order </a:t>
            </a:r>
            <a:r>
              <a:rPr lang="de-AT" sz="1200" b="0" u="none" baseline="0" noProof="0" dirty="0" err="1">
                <a:solidFill>
                  <a:schemeClr val="tx1"/>
                </a:solidFill>
              </a:rPr>
              <a:t>number</a:t>
            </a:r>
            <a:r>
              <a:rPr lang="de-AT" sz="1200" b="0" u="none" baseline="0" noProof="0" dirty="0">
                <a:solidFill>
                  <a:schemeClr val="tx1"/>
                </a:solidFill>
              </a:rPr>
              <a:t>:“.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de-AT" sz="1200" b="0" u="none" baseline="0" noProof="0" dirty="0">
              <a:solidFill>
                <a:schemeClr val="tx1"/>
              </a:solidFill>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200" b="1" u="sng" noProof="0" dirty="0">
                <a:solidFill>
                  <a:schemeClr val="tx1"/>
                </a:solidFill>
              </a:rPr>
              <a:t>Demonstration</a:t>
            </a:r>
            <a:endParaRPr lang="en-US" sz="1200" b="1" u="sng" baseline="0" noProof="0" dirty="0">
              <a:solidFill>
                <a:schemeClr val="tx1"/>
              </a:solidFill>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200" b="0" u="none" baseline="0" noProof="0" dirty="0" err="1">
                <a:solidFill>
                  <a:schemeClr val="tx1"/>
                </a:solidFill>
              </a:rPr>
              <a:t>We</a:t>
            </a:r>
            <a:r>
              <a:rPr lang="de-AT" sz="1200" b="0" u="none" baseline="0" noProof="0" dirty="0">
                <a:solidFill>
                  <a:schemeClr val="tx1"/>
                </a:solidFill>
              </a:rPr>
              <a:t> will also </a:t>
            </a:r>
            <a:r>
              <a:rPr lang="de-AT" sz="1200" b="0" u="none" baseline="0" noProof="0" dirty="0" err="1">
                <a:solidFill>
                  <a:schemeClr val="tx1"/>
                </a:solidFill>
              </a:rPr>
              <a:t>want</a:t>
            </a:r>
            <a:r>
              <a:rPr lang="de-AT" sz="1200" b="0" u="none" baseline="0" noProof="0" dirty="0">
                <a:solidFill>
                  <a:schemeClr val="tx1"/>
                </a:solidFill>
              </a:rPr>
              <a:t> </a:t>
            </a:r>
            <a:r>
              <a:rPr lang="de-AT" sz="1200" b="0" u="none" baseline="0" noProof="0" dirty="0" err="1">
                <a:solidFill>
                  <a:schemeClr val="tx1"/>
                </a:solidFill>
              </a:rPr>
              <a:t>to</a:t>
            </a:r>
            <a:r>
              <a:rPr lang="de-AT" sz="1200" b="0" u="none" baseline="0" noProof="0" dirty="0">
                <a:solidFill>
                  <a:schemeClr val="tx1"/>
                </a:solidFill>
              </a:rPr>
              <a:t> </a:t>
            </a:r>
            <a:r>
              <a:rPr lang="de-AT" sz="1200" b="0" u="none" baseline="0" noProof="0" dirty="0" err="1">
                <a:solidFill>
                  <a:schemeClr val="tx1"/>
                </a:solidFill>
              </a:rPr>
              <a:t>buffer</a:t>
            </a:r>
            <a:r>
              <a:rPr lang="de-AT" sz="1200" b="0" u="none" baseline="0" noProof="0" dirty="0">
                <a:solidFill>
                  <a:schemeClr val="tx1"/>
                </a:solidFill>
              </a:rPr>
              <a:t> </a:t>
            </a:r>
            <a:r>
              <a:rPr lang="de-AT" sz="1200" b="0" u="none" baseline="0" noProof="0" dirty="0" err="1">
                <a:solidFill>
                  <a:schemeClr val="tx1"/>
                </a:solidFill>
              </a:rPr>
              <a:t>this</a:t>
            </a:r>
            <a:r>
              <a:rPr lang="de-AT" sz="1200" b="0" u="none" baseline="0" noProof="0" dirty="0">
                <a:solidFill>
                  <a:schemeClr val="tx1"/>
                </a:solidFill>
              </a:rPr>
              <a:t> </a:t>
            </a:r>
            <a:r>
              <a:rPr lang="de-AT" sz="1200" b="0" u="none" baseline="0" noProof="0" dirty="0" err="1">
                <a:solidFill>
                  <a:schemeClr val="tx1"/>
                </a:solidFill>
              </a:rPr>
              <a:t>number</a:t>
            </a:r>
            <a:r>
              <a:rPr lang="de-AT" sz="1200" b="0" u="none" baseline="0" noProof="0" dirty="0">
                <a:solidFill>
                  <a:schemeClr val="tx1"/>
                </a:solidFill>
              </a:rPr>
              <a:t> so </a:t>
            </a:r>
            <a:r>
              <a:rPr lang="de-AT" sz="1200" b="0" u="none" baseline="0" noProof="0" dirty="0" err="1">
                <a:solidFill>
                  <a:schemeClr val="tx1"/>
                </a:solidFill>
              </a:rPr>
              <a:t>that</a:t>
            </a:r>
            <a:r>
              <a:rPr lang="de-AT" sz="1200" b="0" u="none" baseline="0" noProof="0" dirty="0">
                <a:solidFill>
                  <a:schemeClr val="tx1"/>
                </a:solidFill>
              </a:rPr>
              <a:t> </a:t>
            </a:r>
            <a:r>
              <a:rPr lang="de-AT" sz="1200" b="0" u="none" baseline="0" noProof="0" dirty="0" err="1">
                <a:solidFill>
                  <a:schemeClr val="tx1"/>
                </a:solidFill>
              </a:rPr>
              <a:t>when</a:t>
            </a:r>
            <a:r>
              <a:rPr lang="de-AT" sz="1200" b="0" u="none" baseline="0" noProof="0" dirty="0">
                <a:solidFill>
                  <a:schemeClr val="tx1"/>
                </a:solidFill>
              </a:rPr>
              <a:t> </a:t>
            </a:r>
            <a:r>
              <a:rPr lang="de-AT" sz="1200" b="0" u="none" baseline="0" noProof="0" dirty="0" err="1">
                <a:solidFill>
                  <a:schemeClr val="tx1"/>
                </a:solidFill>
              </a:rPr>
              <a:t>we</a:t>
            </a:r>
            <a:r>
              <a:rPr lang="de-AT" sz="1200" b="0" u="none" baseline="0" noProof="0" dirty="0">
                <a:solidFill>
                  <a:schemeClr val="tx1"/>
                </a:solidFill>
              </a:rPr>
              <a:t> </a:t>
            </a:r>
            <a:r>
              <a:rPr lang="de-AT" sz="1200" b="0" u="none" baseline="0" noProof="0" dirty="0" err="1">
                <a:solidFill>
                  <a:schemeClr val="tx1"/>
                </a:solidFill>
              </a:rPr>
              <a:t>want</a:t>
            </a:r>
            <a:r>
              <a:rPr lang="de-AT" sz="1200" b="0" u="none" baseline="0" noProof="0" dirty="0">
                <a:solidFill>
                  <a:schemeClr val="tx1"/>
                </a:solidFill>
              </a:rPr>
              <a:t> </a:t>
            </a:r>
            <a:r>
              <a:rPr lang="de-AT" sz="1200" b="0" u="none" baseline="0" noProof="0" dirty="0" err="1">
                <a:solidFill>
                  <a:schemeClr val="tx1"/>
                </a:solidFill>
              </a:rPr>
              <a:t>to</a:t>
            </a:r>
            <a:r>
              <a:rPr lang="de-AT" sz="1200" b="0" u="none" baseline="0" noProof="0" dirty="0">
                <a:solidFill>
                  <a:schemeClr val="tx1"/>
                </a:solidFill>
              </a:rPr>
              <a:t> </a:t>
            </a:r>
            <a:r>
              <a:rPr lang="de-AT" sz="1200" b="0" u="none" baseline="0" noProof="0" dirty="0" err="1">
                <a:solidFill>
                  <a:schemeClr val="tx1"/>
                </a:solidFill>
              </a:rPr>
              <a:t>reorder</a:t>
            </a:r>
            <a:r>
              <a:rPr lang="de-AT" sz="1200" b="0" u="none" baseline="0" noProof="0" dirty="0">
                <a:solidFill>
                  <a:schemeClr val="tx1"/>
                </a:solidFill>
              </a:rPr>
              <a:t> </a:t>
            </a:r>
            <a:r>
              <a:rPr lang="de-AT" sz="1200" b="0" u="none" baseline="0" noProof="0" dirty="0" err="1">
                <a:solidFill>
                  <a:schemeClr val="tx1"/>
                </a:solidFill>
              </a:rPr>
              <a:t>this</a:t>
            </a:r>
            <a:r>
              <a:rPr lang="de-AT" sz="1200" b="0" u="none" baseline="0" noProof="0" dirty="0">
                <a:solidFill>
                  <a:schemeClr val="tx1"/>
                </a:solidFill>
              </a:rPr>
              <a:t> </a:t>
            </a:r>
            <a:r>
              <a:rPr lang="de-AT" sz="1200" b="0" u="none" baseline="0" noProof="0" dirty="0" err="1">
                <a:solidFill>
                  <a:schemeClr val="tx1"/>
                </a:solidFill>
              </a:rPr>
              <a:t>exact</a:t>
            </a:r>
            <a:r>
              <a:rPr lang="de-AT" sz="1200" b="0" u="none" baseline="0" noProof="0" dirty="0">
                <a:solidFill>
                  <a:schemeClr val="tx1"/>
                </a:solidFill>
              </a:rPr>
              <a:t> </a:t>
            </a:r>
            <a:r>
              <a:rPr lang="de-AT" sz="1200" b="0" u="none" baseline="0" noProof="0" dirty="0" err="1">
                <a:solidFill>
                  <a:schemeClr val="tx1"/>
                </a:solidFill>
              </a:rPr>
              <a:t>order</a:t>
            </a:r>
            <a:r>
              <a:rPr lang="de-AT" sz="1200" b="0" u="none" baseline="0" noProof="0" dirty="0">
                <a:solidFill>
                  <a:schemeClr val="tx1"/>
                </a:solidFill>
              </a:rPr>
              <a:t>, </a:t>
            </a:r>
            <a:r>
              <a:rPr lang="de-AT" sz="1200" b="0" u="none" baseline="0" noProof="0" dirty="0" err="1">
                <a:solidFill>
                  <a:schemeClr val="tx1"/>
                </a:solidFill>
              </a:rPr>
              <a:t>we</a:t>
            </a:r>
            <a:r>
              <a:rPr lang="de-AT" sz="1200" b="0" u="none" baseline="0" noProof="0" dirty="0">
                <a:solidFill>
                  <a:schemeClr val="tx1"/>
                </a:solidFill>
              </a:rPr>
              <a:t> </a:t>
            </a:r>
            <a:r>
              <a:rPr lang="de-AT" sz="1200" b="0" u="none" baseline="0" noProof="0" dirty="0" err="1">
                <a:solidFill>
                  <a:schemeClr val="tx1"/>
                </a:solidFill>
              </a:rPr>
              <a:t>can</a:t>
            </a:r>
            <a:r>
              <a:rPr lang="de-AT" sz="1200" b="0" u="none" baseline="0" noProof="0" dirty="0">
                <a:solidFill>
                  <a:schemeClr val="tx1"/>
                </a:solidFill>
              </a:rPr>
              <a:t> type a </a:t>
            </a:r>
            <a:r>
              <a:rPr lang="de-AT" sz="1200" b="0" u="none" baseline="0" noProof="0" dirty="0" err="1">
                <a:solidFill>
                  <a:schemeClr val="tx1"/>
                </a:solidFill>
              </a:rPr>
              <a:t>buffer</a:t>
            </a:r>
            <a:r>
              <a:rPr lang="de-AT" sz="1200" b="0" u="none" baseline="0" noProof="0" dirty="0">
                <a:solidFill>
                  <a:schemeClr val="tx1"/>
                </a:solidFill>
              </a:rPr>
              <a:t> </a:t>
            </a:r>
            <a:r>
              <a:rPr lang="de-AT" sz="1200" b="0" u="none" baseline="0" noProof="0" dirty="0" err="1">
                <a:solidFill>
                  <a:schemeClr val="tx1"/>
                </a:solidFill>
              </a:rPr>
              <a:t>name</a:t>
            </a:r>
            <a:r>
              <a:rPr lang="de-AT" sz="1200" b="0" u="none" baseline="0" noProof="0" dirty="0">
                <a:solidFill>
                  <a:schemeClr val="tx1"/>
                </a:solidFill>
              </a:rPr>
              <a:t> </a:t>
            </a:r>
            <a:r>
              <a:rPr lang="de-AT" sz="1200" b="0" u="none" baseline="0" noProof="0" dirty="0" err="1">
                <a:solidFill>
                  <a:schemeClr val="tx1"/>
                </a:solidFill>
              </a:rPr>
              <a:t>into</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square</a:t>
            </a:r>
            <a:r>
              <a:rPr lang="de-AT" sz="1200" b="0" u="none" baseline="0" noProof="0" dirty="0">
                <a:solidFill>
                  <a:schemeClr val="tx1"/>
                </a:solidFill>
              </a:rPr>
              <a:t> </a:t>
            </a:r>
            <a:r>
              <a:rPr lang="de-AT" sz="1200" b="0" u="none" baseline="0" noProof="0" dirty="0" err="1">
                <a:solidFill>
                  <a:schemeClr val="tx1"/>
                </a:solidFill>
              </a:rPr>
              <a:t>brackets</a:t>
            </a:r>
            <a:r>
              <a:rPr lang="de-AT" sz="1200" b="0" u="none" baseline="0" noProof="0" dirty="0">
                <a:solidFill>
                  <a:schemeClr val="tx1"/>
                </a:solidFill>
              </a:rPr>
              <a:t> </a:t>
            </a:r>
            <a:r>
              <a:rPr lang="de-AT" sz="1200" b="0" u="none" baseline="0" noProof="0" dirty="0" err="1">
                <a:solidFill>
                  <a:schemeClr val="tx1"/>
                </a:solidFill>
              </a:rPr>
              <a:t>of</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XB. </a:t>
            </a:r>
            <a:r>
              <a:rPr lang="de-AT" sz="1200" b="0" u="none" baseline="0" noProof="0" dirty="0" err="1">
                <a:solidFill>
                  <a:schemeClr val="tx1"/>
                </a:solidFill>
              </a:rPr>
              <a:t>Our</a:t>
            </a:r>
            <a:r>
              <a:rPr lang="de-AT" sz="1200" b="0" u="none" baseline="0" noProof="0" dirty="0">
                <a:solidFill>
                  <a:schemeClr val="tx1"/>
                </a:solidFill>
              </a:rPr>
              <a:t> </a:t>
            </a:r>
            <a:r>
              <a:rPr lang="de-AT" sz="1200" b="0" u="none" baseline="0" noProof="0" dirty="0" err="1">
                <a:solidFill>
                  <a:schemeClr val="tx1"/>
                </a:solidFill>
              </a:rPr>
              <a:t>syntax</a:t>
            </a:r>
            <a:r>
              <a:rPr lang="de-AT" sz="1200" b="0" u="none" baseline="0" noProof="0" dirty="0">
                <a:solidFill>
                  <a:schemeClr val="tx1"/>
                </a:solidFill>
              </a:rPr>
              <a:t> </a:t>
            </a:r>
            <a:r>
              <a:rPr lang="de-AT" sz="1200" b="0" u="none" baseline="0" noProof="0" dirty="0" err="1">
                <a:solidFill>
                  <a:schemeClr val="tx1"/>
                </a:solidFill>
              </a:rPr>
              <a:t>for</a:t>
            </a:r>
            <a:r>
              <a:rPr lang="de-AT" sz="1200" b="0" u="none" baseline="0" noProof="0" dirty="0">
                <a:solidFill>
                  <a:schemeClr val="tx1"/>
                </a:solidFill>
              </a:rPr>
              <a:t> </a:t>
            </a:r>
            <a:r>
              <a:rPr lang="de-AT" sz="1200" b="0" u="none" baseline="0" noProof="0" dirty="0" err="1">
                <a:solidFill>
                  <a:schemeClr val="tx1"/>
                </a:solidFill>
              </a:rPr>
              <a:t>this</a:t>
            </a:r>
            <a:r>
              <a:rPr lang="de-AT" sz="1200" b="0" u="none" baseline="0" noProof="0" dirty="0">
                <a:solidFill>
                  <a:schemeClr val="tx1"/>
                </a:solidFill>
              </a:rPr>
              <a:t> </a:t>
            </a:r>
            <a:r>
              <a:rPr lang="de-AT" sz="1200" b="0" u="none" baseline="0" noProof="0" dirty="0" err="1">
                <a:solidFill>
                  <a:schemeClr val="tx1"/>
                </a:solidFill>
              </a:rPr>
              <a:t>TestStepValue</a:t>
            </a:r>
            <a:r>
              <a:rPr lang="de-AT" sz="1200" b="0" u="none" baseline="0" noProof="0" dirty="0">
                <a:solidFill>
                  <a:schemeClr val="tx1"/>
                </a:solidFill>
              </a:rPr>
              <a:t> </a:t>
            </a:r>
            <a:r>
              <a:rPr lang="de-AT" sz="1200" b="0" u="none" baseline="0" noProof="0" dirty="0" err="1">
                <a:solidFill>
                  <a:schemeClr val="tx1"/>
                </a:solidFill>
              </a:rPr>
              <a:t>would</a:t>
            </a:r>
            <a:r>
              <a:rPr lang="de-AT" sz="1200" b="0" u="none" baseline="0" noProof="0" dirty="0">
                <a:solidFill>
                  <a:schemeClr val="tx1"/>
                </a:solidFill>
              </a:rPr>
              <a:t> </a:t>
            </a:r>
            <a:r>
              <a:rPr lang="de-AT" sz="1200" b="0" u="none" baseline="0" noProof="0" dirty="0" err="1">
                <a:solidFill>
                  <a:schemeClr val="tx1"/>
                </a:solidFill>
              </a:rPr>
              <a:t>then</a:t>
            </a:r>
            <a:r>
              <a:rPr lang="de-AT" sz="1200" b="0" u="none" baseline="0" noProof="0" dirty="0">
                <a:solidFill>
                  <a:schemeClr val="tx1"/>
                </a:solidFill>
              </a:rPr>
              <a:t> </a:t>
            </a:r>
            <a:r>
              <a:rPr lang="de-AT" sz="1200" b="0" u="none" baseline="0" noProof="0" dirty="0" err="1">
                <a:solidFill>
                  <a:schemeClr val="tx1"/>
                </a:solidFill>
              </a:rPr>
              <a:t>look</a:t>
            </a:r>
            <a:r>
              <a:rPr lang="de-AT" sz="1200" b="0" u="none" baseline="0" noProof="0" dirty="0">
                <a:solidFill>
                  <a:schemeClr val="tx1"/>
                </a:solidFill>
              </a:rPr>
              <a:t> like </a:t>
            </a:r>
            <a:r>
              <a:rPr lang="de-AT" sz="1200" b="0" u="none" baseline="0" noProof="0" dirty="0" err="1">
                <a:solidFill>
                  <a:schemeClr val="tx1"/>
                </a:solidFill>
              </a:rPr>
              <a:t>this</a:t>
            </a:r>
            <a:r>
              <a:rPr lang="de-AT" sz="1200" b="0" u="none" baseline="0" noProof="0" dirty="0">
                <a:solidFill>
                  <a:schemeClr val="tx1"/>
                </a:solidFill>
              </a:rPr>
              <a:t>: {XB[</a:t>
            </a:r>
            <a:r>
              <a:rPr lang="de-AT" sz="1200" b="0" u="none" baseline="0" noProof="0" dirty="0" err="1">
                <a:solidFill>
                  <a:schemeClr val="tx1"/>
                </a:solidFill>
              </a:rPr>
              <a:t>OrderNumber</a:t>
            </a:r>
            <a:r>
              <a:rPr lang="de-AT" sz="1200" b="0" u="none" baseline="0" noProof="0" dirty="0">
                <a:solidFill>
                  <a:schemeClr val="tx1"/>
                </a:solidFill>
              </a:rPr>
              <a:t>]}, </a:t>
            </a:r>
            <a:r>
              <a:rPr lang="de-AT" sz="1200" b="0" u="none" baseline="0" noProof="0" dirty="0" err="1">
                <a:solidFill>
                  <a:schemeClr val="tx1"/>
                </a:solidFill>
              </a:rPr>
              <a:t>and</a:t>
            </a:r>
            <a:r>
              <a:rPr lang="de-AT" sz="1200" b="0" u="none" baseline="0" noProof="0" dirty="0">
                <a:solidFill>
                  <a:schemeClr val="tx1"/>
                </a:solidFill>
              </a:rPr>
              <a:t> </a:t>
            </a:r>
            <a:r>
              <a:rPr lang="de-AT" sz="1200" b="0" u="none" baseline="0" noProof="0" dirty="0" err="1">
                <a:solidFill>
                  <a:schemeClr val="tx1"/>
                </a:solidFill>
              </a:rPr>
              <a:t>we</a:t>
            </a:r>
            <a:r>
              <a:rPr lang="de-AT" sz="1200" b="0" u="none" baseline="0" noProof="0" dirty="0">
                <a:solidFill>
                  <a:schemeClr val="tx1"/>
                </a:solidFill>
              </a:rPr>
              <a:t> </a:t>
            </a:r>
            <a:r>
              <a:rPr lang="de-AT" sz="1200" b="0" u="none" baseline="0" noProof="0" dirty="0" err="1">
                <a:solidFill>
                  <a:schemeClr val="tx1"/>
                </a:solidFill>
              </a:rPr>
              <a:t>set</a:t>
            </a:r>
            <a:r>
              <a:rPr lang="de-AT" sz="1200" b="0" u="none" baseline="0" noProof="0" dirty="0">
                <a:solidFill>
                  <a:schemeClr val="tx1"/>
                </a:solidFill>
              </a:rPr>
              <a:t> </a:t>
            </a:r>
            <a:r>
              <a:rPr lang="de-AT" sz="1200" b="0" u="none" baseline="0" noProof="0" dirty="0" err="1">
                <a:solidFill>
                  <a:schemeClr val="tx1"/>
                </a:solidFill>
              </a:rPr>
              <a:t>the</a:t>
            </a:r>
            <a:r>
              <a:rPr lang="de-AT" sz="1200" b="0" u="none" baseline="0" noProof="0" dirty="0">
                <a:solidFill>
                  <a:schemeClr val="tx1"/>
                </a:solidFill>
              </a:rPr>
              <a:t> </a:t>
            </a:r>
            <a:r>
              <a:rPr lang="de-AT" sz="1200" b="0" u="none" baseline="0" noProof="0" dirty="0" err="1">
                <a:solidFill>
                  <a:schemeClr val="tx1"/>
                </a:solidFill>
              </a:rPr>
              <a:t>ActionMode</a:t>
            </a:r>
            <a:r>
              <a:rPr lang="de-AT" sz="1200" b="0" u="none" baseline="0" noProof="0" dirty="0">
                <a:solidFill>
                  <a:schemeClr val="tx1"/>
                </a:solidFill>
              </a:rPr>
              <a:t> </a:t>
            </a:r>
            <a:r>
              <a:rPr lang="de-AT" sz="1200" b="0" u="none" baseline="0" noProof="0" dirty="0" err="1">
                <a:solidFill>
                  <a:schemeClr val="tx1"/>
                </a:solidFill>
              </a:rPr>
              <a:t>to</a:t>
            </a:r>
            <a:r>
              <a:rPr lang="de-AT" sz="1200" b="0" u="none" baseline="0" noProof="0" dirty="0">
                <a:solidFill>
                  <a:schemeClr val="tx1"/>
                </a:solidFill>
              </a:rPr>
              <a:t> </a:t>
            </a:r>
            <a:r>
              <a:rPr lang="de-AT" sz="1200" b="0" u="none" baseline="0" noProof="0" dirty="0" err="1">
                <a:solidFill>
                  <a:schemeClr val="tx1"/>
                </a:solidFill>
              </a:rPr>
              <a:t>Verify</a:t>
            </a:r>
            <a:r>
              <a:rPr lang="de-AT" sz="1200" b="0" u="none" baseline="0" noProof="0" dirty="0">
                <a:solidFill>
                  <a:schemeClr val="tx1"/>
                </a:solidFill>
              </a:rPr>
              <a:t>.</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200" b="1" u="sng" noProof="0" dirty="0">
              <a:solidFill>
                <a:schemeClr val="tx1"/>
              </a:solidFill>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200" b="1" u="sng" noProof="0" dirty="0">
                <a:solidFill>
                  <a:schemeClr val="tx1"/>
                </a:solidFill>
              </a:rPr>
              <a:t>Overview</a:t>
            </a:r>
          </a:p>
          <a:p>
            <a:pPr marL="0" indent="0" defTabSz="473842">
              <a:spcBef>
                <a:spcPts val="0"/>
              </a:spcBef>
              <a:spcAft>
                <a:spcPts val="300"/>
              </a:spcAft>
              <a:buFont typeface="Wingdings" panose="05000000000000000000" pitchFamily="2" charset="2"/>
              <a:buNone/>
              <a:defRPr/>
            </a:pPr>
            <a:r>
              <a:rPr lang="en-US" sz="1200" b="0" u="none" noProof="0" dirty="0">
                <a:solidFill>
                  <a:schemeClr val="tx1"/>
                </a:solidFill>
              </a:rPr>
              <a:t>So</a:t>
            </a:r>
            <a:r>
              <a:rPr lang="en-US" sz="1200" b="0" u="none" baseline="0" noProof="0" dirty="0">
                <a:solidFill>
                  <a:schemeClr val="tx1"/>
                </a:solidFill>
              </a:rPr>
              <a:t> far, we have learned how to identify a control by its own properties and by an anchor control. It is also possible to identify a control using its </a:t>
            </a:r>
            <a:r>
              <a:rPr lang="en-US" sz="1200" b="1" u="none" baseline="0" noProof="0" dirty="0">
                <a:solidFill>
                  <a:schemeClr val="tx1"/>
                </a:solidFill>
              </a:rPr>
              <a:t>parent control</a:t>
            </a:r>
            <a:r>
              <a:rPr lang="en-US" sz="1200" b="0" u="none" baseline="0" noProof="0" dirty="0">
                <a:solidFill>
                  <a:schemeClr val="tx1"/>
                </a:solidFill>
              </a:rPr>
              <a:t>. This means that we can use a control that is higher up the object tree and within which the control we want to use is located. Tables and Containers can be used as parents.</a:t>
            </a:r>
          </a:p>
          <a:p>
            <a:pPr marL="0" indent="0" defTabSz="473842">
              <a:spcBef>
                <a:spcPts val="0"/>
              </a:spcBef>
              <a:spcAft>
                <a:spcPts val="300"/>
              </a:spcAft>
              <a:buFont typeface="Wingdings" panose="05000000000000000000" pitchFamily="2" charset="2"/>
              <a:buNone/>
              <a:defRPr/>
            </a:pPr>
            <a:endParaRPr lang="en-US" sz="1200" noProof="0" dirty="0">
              <a:solidFill>
                <a:schemeClr val="tx1"/>
              </a:solidFill>
            </a:endParaRPr>
          </a:p>
          <a:p>
            <a:pPr marL="0" indent="0" defTabSz="473842">
              <a:spcBef>
                <a:spcPts val="0"/>
              </a:spcBef>
              <a:spcAft>
                <a:spcPts val="300"/>
              </a:spcAft>
              <a:buFont typeface="Wingdings" panose="05000000000000000000" pitchFamily="2" charset="2"/>
              <a:buNone/>
              <a:defRPr/>
            </a:pPr>
            <a:r>
              <a:rPr lang="en-US" sz="1200" b="1" u="sng" noProof="0" dirty="0">
                <a:solidFill>
                  <a:schemeClr val="tx1"/>
                </a:solidFill>
              </a:rPr>
              <a:t>Practical</a:t>
            </a:r>
            <a:r>
              <a:rPr lang="en-US" sz="1200" b="1" u="sng" baseline="0" noProof="0" dirty="0">
                <a:solidFill>
                  <a:schemeClr val="tx1"/>
                </a:solidFill>
              </a:rPr>
              <a:t> Usage</a:t>
            </a:r>
          </a:p>
          <a:p>
            <a:pPr marL="0" indent="0" defTabSz="473842">
              <a:spcBef>
                <a:spcPts val="0"/>
              </a:spcBef>
              <a:spcAft>
                <a:spcPts val="300"/>
              </a:spcAft>
              <a:buFont typeface="Wingdings" panose="05000000000000000000" pitchFamily="2" charset="2"/>
              <a:buNone/>
              <a:defRPr/>
            </a:pPr>
            <a:r>
              <a:rPr lang="en-US" sz="1200" b="0" u="none" baseline="0" noProof="0" dirty="0">
                <a:solidFill>
                  <a:schemeClr val="tx1"/>
                </a:solidFill>
              </a:rPr>
              <a:t>In our Web Shop, there is a page to view our previous orders. If we want to view the details of our most recent order, it will be difficult to identify exactly which details button to click on, as there are multiple identical details buttons. What we can do, is identify the details button of our order by the container in which it is located. We tell Tosca to identify the container using the exact order number at the top of the list. </a:t>
            </a:r>
          </a:p>
          <a:p>
            <a:pPr marL="0" indent="0" defTabSz="473842">
              <a:spcBef>
                <a:spcPts val="0"/>
              </a:spcBef>
              <a:spcAft>
                <a:spcPts val="300"/>
              </a:spcAft>
              <a:buFont typeface="Wingdings" panose="05000000000000000000" pitchFamily="2" charset="2"/>
              <a:buNone/>
              <a:defRPr/>
            </a:pPr>
            <a:endParaRPr lang="en-US" sz="1200" b="0" u="none" baseline="0" noProof="0" dirty="0">
              <a:solidFill>
                <a:schemeClr val="tx1"/>
              </a:solidFill>
            </a:endParaRPr>
          </a:p>
          <a:p>
            <a:pPr marL="0" indent="0" defTabSz="473842">
              <a:spcBef>
                <a:spcPts val="0"/>
              </a:spcBef>
              <a:spcAft>
                <a:spcPts val="300"/>
              </a:spcAft>
              <a:buFont typeface="Wingdings" panose="05000000000000000000" pitchFamily="2" charset="2"/>
              <a:buNone/>
              <a:defRPr/>
            </a:pPr>
            <a:r>
              <a:rPr lang="en-US" sz="1200" b="0" u="none" baseline="0" noProof="0" dirty="0">
                <a:solidFill>
                  <a:schemeClr val="tx1"/>
                </a:solidFill>
              </a:rPr>
              <a:t>However, we know that after we place more orders, this exact order will no longer be our most recent order at the top of the list. If controls have dynamic properties, as in this case, we should reflect this by creating </a:t>
            </a:r>
            <a:r>
              <a:rPr lang="en-US" sz="1200" b="1" u="none" baseline="0" noProof="0" dirty="0">
                <a:solidFill>
                  <a:schemeClr val="tx1"/>
                </a:solidFill>
              </a:rPr>
              <a:t>Dynamic Ids </a:t>
            </a:r>
            <a:r>
              <a:rPr lang="en-US" sz="1200" b="0" u="none" baseline="0" noProof="0" dirty="0">
                <a:solidFill>
                  <a:schemeClr val="tx1"/>
                </a:solidFill>
              </a:rPr>
              <a:t>in the properties of that control.</a:t>
            </a:r>
          </a:p>
          <a:p>
            <a:pPr marL="0" indent="0" defTabSz="473842">
              <a:spcBef>
                <a:spcPts val="0"/>
              </a:spcBef>
              <a:spcAft>
                <a:spcPts val="300"/>
              </a:spcAft>
              <a:buFont typeface="Wingdings" panose="05000000000000000000" pitchFamily="2" charset="2"/>
              <a:buNone/>
              <a:defRPr/>
            </a:pPr>
            <a:endParaRPr lang="en-US" sz="1200" baseline="0" noProof="0" dirty="0">
              <a:solidFill>
                <a:schemeClr val="tx1"/>
              </a:solidFill>
            </a:endParaRPr>
          </a:p>
          <a:p>
            <a:pPr marL="0" indent="0" defTabSz="473842">
              <a:spcBef>
                <a:spcPts val="0"/>
              </a:spcBef>
              <a:spcAft>
                <a:spcPts val="300"/>
              </a:spcAft>
              <a:buFont typeface="Wingdings" panose="05000000000000000000" pitchFamily="2" charset="2"/>
              <a:buNone/>
              <a:defRPr/>
            </a:pPr>
            <a:r>
              <a:rPr lang="en-US" sz="1200" b="1" u="sng" dirty="0"/>
              <a:t>Demonstration</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200" b="0" u="none" baseline="0" noProof="0" dirty="0">
                <a:solidFill>
                  <a:schemeClr val="tx1"/>
                </a:solidFill>
              </a:rPr>
              <a:t>Let‘s go into the XScan. If we look at the properties of one of these containers, we see that they are identified by the exact order number. If we want to make sure that this number is dynamic, we will have identify the order using the Buffer we created earlier using XB in the parent properties. So, when we run our TestCase and receive the success message,  we will Buffer the placed order. We then use this order to identify the container on the orders page to find the correct details button that will show us the most recent order.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200" b="0" u="none" baseline="0" noProof="0" dirty="0">
              <a:solidFill>
                <a:schemeClr val="tx1"/>
              </a:solidFill>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200" b="0" u="none" baseline="0" noProof="0" dirty="0">
                <a:solidFill>
                  <a:schemeClr val="tx1"/>
                </a:solidFill>
              </a:rPr>
              <a:t>Remember, these controls defined by dynamic properties are only uniquely identifiable during run-time.</a:t>
            </a:r>
            <a:endParaRPr lang="en-US" sz="1200" b="0" u="none" noProof="0" dirty="0">
              <a:solidFill>
                <a:schemeClr val="tx1"/>
              </a:solidFill>
            </a:endParaRPr>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98</a:t>
            </a:fld>
            <a:endParaRPr lang="de-DE"/>
          </a:p>
        </p:txBody>
      </p:sp>
    </p:spTree>
    <p:extLst>
      <p:ext uri="{BB962C8B-B14F-4D97-AF65-F5344CB8AC3E}">
        <p14:creationId xmlns:p14="http://schemas.microsoft.com/office/powerpoint/2010/main" val="3304226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Model vs. script based test automation</a:t>
            </a:r>
          </a:p>
          <a:p>
            <a:endParaRPr lang="en-US" dirty="0"/>
          </a:p>
          <a:p>
            <a:endParaRPr lang="en-US" dirty="0"/>
          </a:p>
          <a:p>
            <a:r>
              <a:rPr lang="en-US" dirty="0"/>
              <a:t>advantages</a:t>
            </a:r>
          </a:p>
          <a:p>
            <a:r>
              <a:rPr lang="en-US" dirty="0"/>
              <a:t>Developers: Provide information to the system and identify focus area</a:t>
            </a:r>
          </a:p>
          <a:p>
            <a:endParaRPr lang="en-US" dirty="0"/>
          </a:p>
          <a:p>
            <a:r>
              <a:rPr lang="en-US" dirty="0"/>
              <a:t>Business: View, control, and update test data</a:t>
            </a:r>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12</a:t>
            </a:fld>
            <a:endParaRPr lang="de-CH"/>
          </a:p>
        </p:txBody>
      </p:sp>
    </p:spTree>
    <p:extLst>
      <p:ext uri="{BB962C8B-B14F-4D97-AF65-F5344CB8AC3E}">
        <p14:creationId xmlns:p14="http://schemas.microsoft.com/office/powerpoint/2010/main" val="11932412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Rot="1" noChangeAspect="1" noChangeArrowheads="1" noTextEdit="1"/>
          </p:cNvSpPr>
          <p:nvPr>
            <p:ph type="sldImg"/>
          </p:nvPr>
        </p:nvSpPr>
        <p:spPr>
          <a:xfrm>
            <a:off x="-280988" y="508000"/>
            <a:ext cx="7678738" cy="4319588"/>
          </a:xfrm>
          <a:ln/>
        </p:spPr>
      </p:sp>
      <p:sp>
        <p:nvSpPr>
          <p:cNvPr id="211972" name="Rectangle 3"/>
          <p:cNvSpPr>
            <a:spLocks noGrp="1" noChangeArrowheads="1"/>
          </p:cNvSpPr>
          <p:nvPr>
            <p:ph type="body" idx="1"/>
          </p:nvPr>
        </p:nvSpPr>
        <p:spPr>
          <a:xfrm>
            <a:off x="676800" y="4946400"/>
            <a:ext cx="5760000" cy="4860000"/>
          </a:xfrm>
          <a:noFill/>
        </p:spPr>
        <p:txBody>
          <a:bodyPr lIns="95841" tIns="47922" rIns="95841" bIns="47922">
            <a:noAutofit/>
          </a:bodyPr>
          <a:lstStyle/>
          <a:p>
            <a:pPr marL="0" indent="0" defTabSz="473842">
              <a:spcBef>
                <a:spcPts val="0"/>
              </a:spcBef>
              <a:spcAft>
                <a:spcPts val="300"/>
              </a:spcAft>
              <a:buFont typeface="Wingdings" panose="05000000000000000000" pitchFamily="2" charset="2"/>
              <a:buNone/>
              <a:defRPr/>
            </a:pPr>
            <a:endParaRPr lang="en-US" b="0" baseline="0" dirty="0">
              <a:solidFill>
                <a:schemeClr val="accent3"/>
              </a:solidFill>
            </a:endParaRPr>
          </a:p>
        </p:txBody>
      </p:sp>
      <p:sp>
        <p:nvSpPr>
          <p:cNvPr id="6" name="Date Placeholder 5"/>
          <p:cNvSpPr>
            <a:spLocks noGrp="1"/>
          </p:cNvSpPr>
          <p:nvPr>
            <p:ph type="dt" idx="14"/>
          </p:nvPr>
        </p:nvSpPr>
        <p:spPr/>
        <p:txBody>
          <a:bodyPr/>
          <a:lstStyle/>
          <a:p>
            <a:r>
              <a:rPr lang="de-DE"/>
              <a:t>Presentation | Test Case Design</a:t>
            </a:r>
            <a:endParaRPr lang="de-AT" dirty="0"/>
          </a:p>
        </p:txBody>
      </p:sp>
      <p:sp>
        <p:nvSpPr>
          <p:cNvPr id="7" name="Footer Placeholder 6"/>
          <p:cNvSpPr>
            <a:spLocks noGrp="1"/>
          </p:cNvSpPr>
          <p:nvPr>
            <p:ph type="ftr" sz="quarter" idx="15"/>
          </p:nvPr>
        </p:nvSpPr>
        <p:spPr/>
        <p:txBody>
          <a:bodyPr/>
          <a:lstStyle/>
          <a:p>
            <a:r>
              <a:rPr lang="fr-FR"/>
              <a:t>© 2016 Tricentis GmbH, v. 2016/01/Tosca 9.0</a:t>
            </a:r>
            <a:endParaRPr lang="en-US" dirty="0"/>
          </a:p>
        </p:txBody>
      </p:sp>
      <p:sp>
        <p:nvSpPr>
          <p:cNvPr id="9" name="Header Placeholder 8"/>
          <p:cNvSpPr>
            <a:spLocks noGrp="1"/>
          </p:cNvSpPr>
          <p:nvPr>
            <p:ph type="hdr" sz="quarter" idx="17"/>
          </p:nvPr>
        </p:nvSpPr>
        <p:spPr/>
        <p:txBody>
          <a:bodyPr/>
          <a:lstStyle/>
          <a:p>
            <a:r>
              <a:rPr lang="de-AT"/>
              <a:t>Tricentis Certified Professional</a:t>
            </a:r>
            <a:endParaRPr lang="de-AT" dirty="0"/>
          </a:p>
        </p:txBody>
      </p:sp>
    </p:spTree>
    <p:extLst>
      <p:ext uri="{BB962C8B-B14F-4D97-AF65-F5344CB8AC3E}">
        <p14:creationId xmlns:p14="http://schemas.microsoft.com/office/powerpoint/2010/main" val="10820468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100</a:t>
            </a:fld>
            <a:endParaRPr lang="de-DE"/>
          </a:p>
        </p:txBody>
      </p:sp>
    </p:spTree>
    <p:extLst>
      <p:ext uri="{BB962C8B-B14F-4D97-AF65-F5344CB8AC3E}">
        <p14:creationId xmlns:p14="http://schemas.microsoft.com/office/powerpoint/2010/main" val="38177656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1" i="0" u="none" strike="noStrike" kern="1200" baseline="0" dirty="0">
                <a:solidFill>
                  <a:schemeClr val="tx1"/>
                </a:solidFill>
                <a:latin typeface="+mn-lt"/>
                <a:ea typeface="+mn-ea"/>
                <a:cs typeface="+mn-cs"/>
              </a:rPr>
              <a:t>Exercise 11a Dynamic Comparison </a:t>
            </a:r>
            <a:endParaRPr lang="de-A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Students will first create a new TestCase named Reorder. They will fill this from the Library or from existing Modules. Next, they will use a Dynamic Comparison within the order number TestStep Value to Verify the order success message whilst excluding and buffering the order number.</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Exercise 11b Parent Control &amp; Dynamic ID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First, students will use XScan to create the Order Overview Module, in which the controls have been identified using the Parent method. Then they will enter the relevant TestStep Values. </a:t>
            </a:r>
          </a:p>
          <a:p>
            <a:r>
              <a:rPr lang="en-US" sz="1200" b="0" i="0" u="none" strike="noStrike" kern="1200" baseline="0" dirty="0">
                <a:solidFill>
                  <a:schemeClr val="tx1"/>
                </a:solidFill>
                <a:latin typeface="+mn-lt"/>
                <a:ea typeface="+mn-ea"/>
                <a:cs typeface="+mn-cs"/>
              </a:rPr>
              <a:t>Next, they uniquely identify the control “Order Info” using the Buffered ordered number.</a:t>
            </a:r>
          </a:p>
        </p:txBody>
      </p:sp>
      <p:sp>
        <p:nvSpPr>
          <p:cNvPr id="4" name="Slide Number Placeholder 3"/>
          <p:cNvSpPr>
            <a:spLocks noGrp="1"/>
          </p:cNvSpPr>
          <p:nvPr>
            <p:ph type="sldNum" sz="quarter" idx="10"/>
          </p:nvPr>
        </p:nvSpPr>
        <p:spPr/>
        <p:txBody>
          <a:bodyPr/>
          <a:lstStyle/>
          <a:p>
            <a:fld id="{968DF64D-DE0C-405E-898D-FA5A7E878241}" type="slidenum">
              <a:rPr lang="de-DE" smtClean="0"/>
              <a:t>103</a:t>
            </a:fld>
            <a:endParaRPr lang="de-DE"/>
          </a:p>
        </p:txBody>
      </p:sp>
    </p:spTree>
    <p:extLst>
      <p:ext uri="{BB962C8B-B14F-4D97-AF65-F5344CB8AC3E}">
        <p14:creationId xmlns:p14="http://schemas.microsoft.com/office/powerpoint/2010/main" val="11737546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TestCase 5</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 TestCase, we want to go to our orders page and calculate the total sum spent on all orders so far.</a:t>
            </a:r>
            <a:r>
              <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This</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TestCase is shorter than the other 4, but we will have a few new terms to learn before we complete it. </a:t>
            </a: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ExplicitName</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 configuration parameter which can be added to a Module which allows a change in the TestStepValue name which reflects a technical identification. </a:t>
            </a:r>
            <a:r>
              <a:rPr lang="en-US"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Index</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numbers objects that have the same properties, or do not have a unique identifier, in the order they appear on the page, using #1, #2, #3 and so on. </a:t>
            </a:r>
            <a:r>
              <a:rPr lang="en-US" sz="1000" b="0" i="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ExplicitName allows Tosca to steer these objects</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000" b="0" i="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using the index, taking into account any dynamic changes. </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 have in fact already used ExplicitName whilst working with tables. The ability to use #2 to navigate to the second column is possible because of the </a:t>
            </a:r>
            <a:r>
              <a:rPr lang="en-US" sz="1000" b="0" i="0"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ExplicitName</a:t>
            </a: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Parameter. Additionally using a &lt;Row&gt; or &lt;Col&gt; dropdown is using a value range from ExplicitName.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none"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ResultCount</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 property that is the result of a counting process which can be used for all controls.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RowCount</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ColumnCount</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can also be used for tables.</a:t>
            </a:r>
          </a:p>
          <a:p>
            <a:pPr marL="0" indent="0" defTabSz="473842">
              <a:spcBef>
                <a:spcPts val="0"/>
              </a:spcBef>
              <a:spcAft>
                <a:spcPts val="300"/>
              </a:spcAft>
              <a:buFont typeface="Wingdings" panose="05000000000000000000" pitchFamily="2" charset="2"/>
              <a:buNone/>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Tbox</a:t>
            </a:r>
            <a:r>
              <a:rPr lang="en-US"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Set Buffer</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 standard module which allows you to set a value to a Buffer manually.</a:t>
            </a:r>
          </a:p>
          <a:p>
            <a:pPr marL="0" indent="0" defTabSz="473842">
              <a:spcBef>
                <a:spcPts val="0"/>
              </a:spcBef>
              <a:spcAft>
                <a:spcPts val="300"/>
              </a:spcAft>
              <a:buFont typeface="Wingdings" panose="05000000000000000000" pitchFamily="2" charset="2"/>
              <a:buNone/>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Repetition </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is a parameter which instructs Tosca to repeat the steps within the specified level a specified number of times. We can specify repetition on the TestStep Folder level only, which tells Tosca to repeat the steps within the folder. </a:t>
            </a:r>
          </a:p>
          <a:p>
            <a:pPr marL="0" indent="0" defTabSz="473842">
              <a:spcBef>
                <a:spcPts val="0"/>
              </a:spcBef>
              <a:spcAft>
                <a:spcPts val="300"/>
              </a:spcAft>
              <a:buFont typeface="Wingdings" panose="05000000000000000000" pitchFamily="2" charset="2"/>
              <a:buNone/>
              <a:defRPr/>
            </a:pPr>
            <a:endPar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On</a:t>
            </a:r>
            <a:r>
              <a:rPr lang="en-US" sz="1000" b="0" i="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our orders page, we have a list of all orders placed so far. We will have to locate each order, regardless of the amount of orders on the page, find the order total for that order, and add it to the overall total one by one.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i="0" u="none" kern="1200" baseline="0"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 do this we will use all the elements listed previously;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-Explicit name to identify each different order in our order history by adding a dynamic identifier in the module control properties.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-Result count to count how many orders are in our order history</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i="0" u="sng" kern="1200" baseline="0"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u="none" kern="1200" baseline="0"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r>
              <a:rPr lang="en-US" sz="1000" b="0" i="0" u="none" kern="1200" baseline="0" noProof="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Tbox</a:t>
            </a:r>
            <a:r>
              <a:rPr lang="en-US" sz="1000" b="0" i="0" u="none" kern="1200" baseline="0"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Set buffer allows us to set a buffer at 0 and one that is blank and then used to add together all of the totals within each occurrence of your orders.</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i="0" u="none" kern="1200" baseline="0"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i="0" u="none" kern="1200" baseline="0"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-Repetition will repeat the TestSteps within the TestStep Folder as many times as there are orders.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Let‘s start with the module Orders Overview one more time to modify the Attribute properties. We will add an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ExplicitName</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configuration parameter with the value „True“ which allows us to rename the DIV later in the TestCase section. We also want to make the Order Total container dynamic.</a:t>
            </a:r>
          </a:p>
          <a:p>
            <a:pPr marL="0" indent="0" defTabSz="473842">
              <a:spcBef>
                <a:spcPts val="0"/>
              </a:spcBef>
              <a:spcAft>
                <a:spcPts val="300"/>
              </a:spcAft>
              <a:buFont typeface="Wingdings" panose="05000000000000000000" pitchFamily="2" charset="2"/>
              <a:buNone/>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We will change the </a:t>
            </a:r>
            <a:r>
              <a:rPr lang="en-US" sz="1000" b="1"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INNERTEXT</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by adding a wildcard. </a:t>
            </a:r>
          </a:p>
          <a:p>
            <a:pPr marL="0" indent="0" defTabSz="473842">
              <a:spcBef>
                <a:spcPts val="0"/>
              </a:spcBef>
              <a:spcAft>
                <a:spcPts val="300"/>
              </a:spcAft>
              <a:buFont typeface="Wingdings" panose="05000000000000000000" pitchFamily="2" charset="2"/>
              <a:buNone/>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The next step would be to use the standard Module „Set Buffer“ and set the Buffer named „Sum“ to 0. This will be the basis for our overall total. </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We will also now set the Buffer named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OrderNumber</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leave the Value blank. We do this because in the last TestCase we changed the outer text of the module to reflect the buffered order number from the order confirmation. This meant that we could uniquely identify the last order on the page. We need to leave this element in so that the previous test case will execute, however in this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Testcase</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it will have the knock on effect that our count up will only ever find this last ordered item (as the buffer still has the value from the previous TestCase). To get around this we set the buffer to a blank value. Therefore Tosca will identify all the modules on the page with outer text  “Order Number:”</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We know that we will need to find the order total for X number of orders (the number of orders on the page). Let‘s have Tosca use the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ResultCount</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property to find the total number of orders on the page and Buffer this number. This is now the number of orders Tosca will have to look for.</a:t>
            </a:r>
          </a:p>
          <a:p>
            <a:pPr marL="0" indent="0" defTabSz="473842">
              <a:spcBef>
                <a:spcPts val="0"/>
              </a:spcBef>
              <a:spcAft>
                <a:spcPts val="300"/>
              </a:spcAft>
              <a:buFont typeface="Wingdings" panose="05000000000000000000" pitchFamily="2" charset="2"/>
              <a:buNone/>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We then tell Tosca to Buffer the order total for each DIV and add it to the Buffer Sum. We want this sequence to repeat the amount of times as determined by the Buffer. </a:t>
            </a:r>
          </a:p>
          <a:p>
            <a:pPr marL="0" indent="0" defTabSz="473842">
              <a:spcBef>
                <a:spcPts val="0"/>
              </a:spcBef>
              <a:spcAft>
                <a:spcPts val="300"/>
              </a:spcAft>
              <a:buFont typeface="Wingdings" panose="05000000000000000000" pitchFamily="2" charset="2"/>
              <a:buNone/>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We want to repeat this sequence of steps as many times as the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NumberofOrders</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Buffer we created earlier.</a:t>
            </a:r>
          </a:p>
          <a:p>
            <a:pPr marL="0" indent="0" defTabSz="473842">
              <a:spcBef>
                <a:spcPts val="0"/>
              </a:spcBef>
              <a:spcAft>
                <a:spcPts val="300"/>
              </a:spcAft>
              <a:buFont typeface="Wingdings" panose="05000000000000000000" pitchFamily="2" charset="2"/>
              <a:buNone/>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Since the DIV we are referring to will change, we will now rename that TestStepValue to signify to Tosca that it should invoke the </a:t>
            </a:r>
            <a:r>
              <a:rPr lang="en-US"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ExplicitName</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property, allowing us to use the same Attribute more than once. Since we do not know exactly how many times we will use it, we will tell Tosca to refer to the number of repetitions previously specified on the Folder level. Whichever repetition number we are on, Tosca will refer to the corresponding DIV.</a:t>
            </a:r>
          </a:p>
          <a:p>
            <a:pPr marL="0" indent="0" defTabSz="473842">
              <a:spcBef>
                <a:spcPts val="0"/>
              </a:spcBef>
              <a:spcAft>
                <a:spcPts val="300"/>
              </a:spcAft>
              <a:buFont typeface="Wingdings" panose="05000000000000000000" pitchFamily="2" charset="2"/>
              <a:buNone/>
              <a:defRPr/>
            </a:pPr>
            <a:endPar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When I finish, the Buffer „Sum“ should  be equal to the total amount of money I spent in the Web Shop so far.</a:t>
            </a:r>
          </a:p>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104</a:t>
            </a:fld>
            <a:endParaRPr lang="de-DE"/>
          </a:p>
        </p:txBody>
      </p:sp>
    </p:spTree>
    <p:extLst>
      <p:ext uri="{BB962C8B-B14F-4D97-AF65-F5344CB8AC3E}">
        <p14:creationId xmlns:p14="http://schemas.microsoft.com/office/powerpoint/2010/main" val="22591256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105</a:t>
            </a:fld>
            <a:endParaRPr lang="de-DE"/>
          </a:p>
        </p:txBody>
      </p:sp>
    </p:spTree>
    <p:extLst>
      <p:ext uri="{BB962C8B-B14F-4D97-AF65-F5344CB8AC3E}">
        <p14:creationId xmlns:p14="http://schemas.microsoft.com/office/powerpoint/2010/main" val="199721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106</a:t>
            </a:fld>
            <a:endParaRPr lang="de-DE"/>
          </a:p>
        </p:txBody>
      </p:sp>
    </p:spTree>
    <p:extLst>
      <p:ext uri="{BB962C8B-B14F-4D97-AF65-F5344CB8AC3E}">
        <p14:creationId xmlns:p14="http://schemas.microsoft.com/office/powerpoint/2010/main" val="13227003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107</a:t>
            </a:fld>
            <a:endParaRPr lang="de-DE"/>
          </a:p>
        </p:txBody>
      </p:sp>
    </p:spTree>
    <p:extLst>
      <p:ext uri="{BB962C8B-B14F-4D97-AF65-F5344CB8AC3E}">
        <p14:creationId xmlns:p14="http://schemas.microsoft.com/office/powerpoint/2010/main" val="6528475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108</a:t>
            </a:fld>
            <a:endParaRPr lang="de-DE"/>
          </a:p>
        </p:txBody>
      </p:sp>
    </p:spTree>
    <p:extLst>
      <p:ext uri="{BB962C8B-B14F-4D97-AF65-F5344CB8AC3E}">
        <p14:creationId xmlns:p14="http://schemas.microsoft.com/office/powerpoint/2010/main" val="42140677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109</a:t>
            </a:fld>
            <a:endParaRPr lang="de-DE"/>
          </a:p>
        </p:txBody>
      </p:sp>
    </p:spTree>
    <p:extLst>
      <p:ext uri="{BB962C8B-B14F-4D97-AF65-F5344CB8AC3E}">
        <p14:creationId xmlns:p14="http://schemas.microsoft.com/office/powerpoint/2010/main" val="35774292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110</a:t>
            </a:fld>
            <a:endParaRPr lang="de-DE"/>
          </a:p>
        </p:txBody>
      </p:sp>
    </p:spTree>
    <p:extLst>
      <p:ext uri="{BB962C8B-B14F-4D97-AF65-F5344CB8AC3E}">
        <p14:creationId xmlns:p14="http://schemas.microsoft.com/office/powerpoint/2010/main" val="2648266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B1BE371A-69DC-470A-8E91-9C5581701F12}" type="slidenum">
              <a:rPr lang="de-CH" smtClean="0"/>
              <a:t>13</a:t>
            </a:fld>
            <a:endParaRPr lang="de-CH"/>
          </a:p>
        </p:txBody>
      </p:sp>
    </p:spTree>
    <p:extLst>
      <p:ext uri="{BB962C8B-B14F-4D97-AF65-F5344CB8AC3E}">
        <p14:creationId xmlns:p14="http://schemas.microsoft.com/office/powerpoint/2010/main" val="26528400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Exercise 12a Explicit Name Rescan &amp; ResultCount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first modify the </a:t>
            </a:r>
            <a:r>
              <a:rPr lang="en-US" sz="1200" b="0" i="0" u="none" strike="noStrike" kern="1200" baseline="0" dirty="0" err="1">
                <a:solidFill>
                  <a:schemeClr val="tx1"/>
                </a:solidFill>
                <a:latin typeface="+mn-lt"/>
                <a:ea typeface="+mn-ea"/>
                <a:cs typeface="+mn-cs"/>
              </a:rPr>
              <a:t>InnerText</a:t>
            </a:r>
            <a:r>
              <a:rPr lang="en-US" sz="1200" b="0" i="0" u="none" strike="noStrike" kern="1200" baseline="0" dirty="0">
                <a:solidFill>
                  <a:schemeClr val="tx1"/>
                </a:solidFill>
                <a:latin typeface="+mn-lt"/>
                <a:ea typeface="+mn-ea"/>
                <a:cs typeface="+mn-cs"/>
              </a:rPr>
              <a:t> property of the “Order Total” Module Attribute. Next they will add the TCP ExplicitName to the control “</a:t>
            </a:r>
            <a:r>
              <a:rPr lang="en-US" sz="1200" b="0" i="0" u="none" strike="noStrike" kern="1200" baseline="0" dirty="0" err="1">
                <a:solidFill>
                  <a:schemeClr val="tx1"/>
                </a:solidFill>
                <a:latin typeface="+mn-lt"/>
                <a:ea typeface="+mn-ea"/>
                <a:cs typeface="+mn-cs"/>
              </a:rPr>
              <a:t>OrderInfo</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Once this is complete, they will create the final TestCase, Total of All orders, and fill it will necessary TestSteps from Reusable TestStepBlocks and existing Modules. </a:t>
            </a:r>
          </a:p>
          <a:p>
            <a:endParaRPr lang="de-AT" sz="1200" b="0" i="0" u="none" strike="noStrike" kern="1200" baseline="0" dirty="0">
              <a:solidFill>
                <a:schemeClr val="tx1"/>
              </a:solidFill>
              <a:latin typeface="+mn-lt"/>
              <a:ea typeface="+mn-ea"/>
              <a:cs typeface="+mn-cs"/>
            </a:endParaRPr>
          </a:p>
          <a:p>
            <a:r>
              <a:rPr lang="de-AT" sz="1200" b="1" i="0" u="none" strike="noStrike" kern="1200" baseline="0" dirty="0">
                <a:solidFill>
                  <a:schemeClr val="tx1"/>
                </a:solidFill>
                <a:latin typeface="+mn-lt"/>
                <a:ea typeface="+mn-ea"/>
                <a:cs typeface="+mn-cs"/>
              </a:rPr>
              <a:t>Exercise 12b TBox Set Buffer </a:t>
            </a:r>
            <a:endParaRPr lang="de-A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Students will use the TBox Set Buffer Module within a TestStep to set the Buffer “SUM” to the value “0”. They will also use the property ResultCount within a TestStep to count the number of “</a:t>
            </a:r>
            <a:r>
              <a:rPr lang="en-US" sz="1200" b="0" i="0" u="none" strike="noStrike" kern="1200" baseline="0" dirty="0" err="1">
                <a:solidFill>
                  <a:schemeClr val="tx1"/>
                </a:solidFill>
                <a:latin typeface="+mn-lt"/>
                <a:ea typeface="+mn-ea"/>
                <a:cs typeface="+mn-cs"/>
              </a:rPr>
              <a:t>OrderInfo</a:t>
            </a:r>
            <a:r>
              <a:rPr lang="en-US" sz="1200" b="0" i="0" u="none" strike="noStrike" kern="1200" baseline="0" dirty="0">
                <a:solidFill>
                  <a:schemeClr val="tx1"/>
                </a:solidFill>
                <a:latin typeface="+mn-lt"/>
                <a:ea typeface="+mn-ea"/>
                <a:cs typeface="+mn-cs"/>
              </a:rPr>
              <a:t>” containers that appear in their order overview. </a:t>
            </a:r>
          </a:p>
          <a:p>
            <a:endParaRPr lang="en-US" sz="1200" b="0" i="0" u="none" strike="noStrike" kern="1200" baseline="0" dirty="0">
              <a:solidFill>
                <a:schemeClr val="tx1"/>
              </a:solidFill>
              <a:latin typeface="+mn-lt"/>
              <a:ea typeface="+mn-ea"/>
              <a:cs typeface="+mn-cs"/>
            </a:endParaRPr>
          </a:p>
          <a:p>
            <a:endParaRPr lang="de-A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8DF64D-DE0C-405E-898D-FA5A7E878241}" type="slidenum">
              <a:rPr lang="de-DE" smtClean="0"/>
              <a:t>113</a:t>
            </a:fld>
            <a:endParaRPr lang="de-DE"/>
          </a:p>
        </p:txBody>
      </p:sp>
    </p:spTree>
    <p:extLst>
      <p:ext uri="{BB962C8B-B14F-4D97-AF65-F5344CB8AC3E}">
        <p14:creationId xmlns:p14="http://schemas.microsoft.com/office/powerpoint/2010/main" val="4901648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1" i="0" u="none" strike="noStrike" kern="1200" cap="none" spc="0" normalizeH="0" baseline="0" noProof="0" dirty="0">
                <a:ln>
                  <a:noFill/>
                </a:ln>
                <a:solidFill>
                  <a:prstClr val="black"/>
                </a:solidFill>
                <a:effectLst/>
                <a:uLnTx/>
                <a:uFillTx/>
                <a:latin typeface="+mn-lt"/>
                <a:ea typeface="+mn-ea"/>
                <a:cs typeface="+mn-cs"/>
              </a:rPr>
              <a:t>Exercise 12c Repetition on Folder Level </a:t>
            </a:r>
            <a:endParaRPr kumimoji="0" lang="de-AT"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Students will set a Repetition within the properties of a TestStep Folder which instructs Tosca to repeat a TestStep according to the “</a:t>
            </a:r>
            <a:r>
              <a:rPr kumimoji="0" lang="en-US" sz="1200" b="0" i="0" u="none" strike="noStrike" kern="1200" cap="none" spc="0" normalizeH="0" baseline="0" noProof="0" dirty="0" err="1">
                <a:ln>
                  <a:noFill/>
                </a:ln>
                <a:solidFill>
                  <a:prstClr val="black"/>
                </a:solidFill>
                <a:effectLst/>
                <a:uLnTx/>
                <a:uFillTx/>
                <a:latin typeface="+mn-lt"/>
                <a:ea typeface="+mn-ea"/>
                <a:cs typeface="+mn-cs"/>
              </a:rPr>
              <a:t>NumberofOrders</a:t>
            </a:r>
            <a:r>
              <a:rPr kumimoji="0" lang="en-US" sz="1200" b="0" i="0" u="none" strike="noStrike" kern="1200" cap="none" spc="0" normalizeH="0" baseline="0" noProof="0" dirty="0">
                <a:ln>
                  <a:noFill/>
                </a:ln>
                <a:solidFill>
                  <a:prstClr val="black"/>
                </a:solidFill>
                <a:effectLst/>
                <a:uLnTx/>
                <a:uFillTx/>
                <a:latin typeface="+mn-lt"/>
                <a:ea typeface="+mn-ea"/>
                <a:cs typeface="+mn-cs"/>
              </a:rPr>
              <a:t>” Buffer.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1" i="0" u="none" strike="noStrike" kern="1200" cap="none" spc="0" normalizeH="0" baseline="0" noProof="0" dirty="0">
                <a:ln>
                  <a:noFill/>
                </a:ln>
                <a:solidFill>
                  <a:prstClr val="black"/>
                </a:solidFill>
                <a:effectLst/>
                <a:uLnTx/>
                <a:uFillTx/>
                <a:latin typeface="+mn-lt"/>
                <a:ea typeface="+mn-ea"/>
                <a:cs typeface="+mn-cs"/>
              </a:rPr>
              <a:t>Exercise 12d Explicit Name on </a:t>
            </a:r>
            <a:r>
              <a:rPr kumimoji="0" lang="de-AT" sz="1200" b="1" i="0" u="none" strike="noStrike" kern="1200" cap="none" spc="0" normalizeH="0" baseline="0" noProof="0" dirty="0" err="1">
                <a:ln>
                  <a:noFill/>
                </a:ln>
                <a:solidFill>
                  <a:prstClr val="black"/>
                </a:solidFill>
                <a:effectLst/>
                <a:uLnTx/>
                <a:uFillTx/>
                <a:latin typeface="+mn-lt"/>
                <a:ea typeface="+mn-ea"/>
                <a:cs typeface="+mn-cs"/>
              </a:rPr>
              <a:t>TestStepValue</a:t>
            </a:r>
            <a:endParaRPr kumimoji="0" lang="de-AT"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Students will change the name of a </a:t>
            </a:r>
            <a:r>
              <a:rPr kumimoji="0" lang="en-US" sz="1200" b="0" i="0" u="none" strike="noStrike" kern="1200" cap="none" spc="0" normalizeH="0" baseline="0" noProof="0" dirty="0" err="1">
                <a:ln>
                  <a:noFill/>
                </a:ln>
                <a:solidFill>
                  <a:prstClr val="black"/>
                </a:solidFill>
                <a:effectLst/>
                <a:uLnTx/>
                <a:uFillTx/>
                <a:latin typeface="+mn-lt"/>
                <a:ea typeface="+mn-ea"/>
                <a:cs typeface="+mn-cs"/>
              </a:rPr>
              <a:t>TestStepValue</a:t>
            </a:r>
            <a:r>
              <a:rPr kumimoji="0" lang="en-US" sz="1200" b="0" i="0" u="none" strike="noStrike" kern="1200" cap="none" spc="0" normalizeH="0" baseline="0" noProof="0" dirty="0">
                <a:ln>
                  <a:noFill/>
                </a:ln>
                <a:solidFill>
                  <a:prstClr val="black"/>
                </a:solidFill>
                <a:effectLst/>
                <a:uLnTx/>
                <a:uFillTx/>
                <a:latin typeface="+mn-lt"/>
                <a:ea typeface="+mn-ea"/>
                <a:cs typeface="+mn-cs"/>
              </a:rPr>
              <a:t> to steer elements by index and dynamically. The syntax used as the Value will ensure that whichever repetition the TestCase is on, the corresponding DIV will be selected. Next, students will verify and Buffer the price of the “</a:t>
            </a:r>
            <a:r>
              <a:rPr kumimoji="0" lang="en-US" sz="1200" b="0" i="0" u="none" strike="noStrike" kern="1200" cap="none" spc="0" normalizeH="0" baseline="0" noProof="0" dirty="0" err="1">
                <a:ln>
                  <a:noFill/>
                </a:ln>
                <a:solidFill>
                  <a:prstClr val="black"/>
                </a:solidFill>
                <a:effectLst/>
                <a:uLnTx/>
                <a:uFillTx/>
                <a:latin typeface="+mn-lt"/>
                <a:ea typeface="+mn-ea"/>
                <a:cs typeface="+mn-cs"/>
              </a:rPr>
              <a:t>OrderTotal</a:t>
            </a:r>
            <a:r>
              <a:rPr kumimoji="0" lang="en-US" sz="1200" b="0" i="0" u="none" strike="noStrike" kern="1200" cap="none" spc="0" normalizeH="0" baseline="0" noProof="0" dirty="0">
                <a:ln>
                  <a:noFill/>
                </a:ln>
                <a:solidFill>
                  <a:prstClr val="black"/>
                </a:solidFill>
                <a:effectLst/>
                <a:uLnTx/>
                <a:uFillTx/>
                <a:latin typeface="+mn-lt"/>
                <a:ea typeface="+mn-ea"/>
                <a:cs typeface="+mn-cs"/>
              </a:rPr>
              <a:t>”. Finally, students will add the Standard Module “</a:t>
            </a:r>
            <a:r>
              <a:rPr kumimoji="0" lang="en-US" sz="1200" b="0" i="0" u="none" strike="noStrike" kern="1200" cap="none" spc="0" normalizeH="0" baseline="0" noProof="0" dirty="0" err="1">
                <a:ln>
                  <a:noFill/>
                </a:ln>
                <a:solidFill>
                  <a:prstClr val="black"/>
                </a:solidFill>
                <a:effectLst/>
                <a:uLnTx/>
                <a:uFillTx/>
                <a:latin typeface="+mn-lt"/>
                <a:ea typeface="+mn-ea"/>
                <a:cs typeface="+mn-cs"/>
              </a:rPr>
              <a:t>TBox</a:t>
            </a:r>
            <a:r>
              <a:rPr kumimoji="0" lang="en-US" sz="1200" b="0" i="0" u="none" strike="noStrike" kern="1200" cap="none" spc="0" normalizeH="0" baseline="0" noProof="0" dirty="0">
                <a:ln>
                  <a:noFill/>
                </a:ln>
                <a:solidFill>
                  <a:prstClr val="black"/>
                </a:solidFill>
                <a:effectLst/>
                <a:uLnTx/>
                <a:uFillTx/>
                <a:latin typeface="+mn-lt"/>
                <a:ea typeface="+mn-ea"/>
                <a:cs typeface="+mn-cs"/>
              </a:rPr>
              <a:t> Set Buffer” to their TestCase and enter a Value which adds the buffered values “</a:t>
            </a:r>
            <a:r>
              <a:rPr kumimoji="0" lang="en-US" sz="1200" b="0" i="0" u="none" strike="noStrike" kern="1200" cap="none" spc="0" normalizeH="0" baseline="0" noProof="0" dirty="0" err="1">
                <a:ln>
                  <a:noFill/>
                </a:ln>
                <a:solidFill>
                  <a:prstClr val="black"/>
                </a:solidFill>
                <a:effectLst/>
                <a:uLnTx/>
                <a:uFillTx/>
                <a:latin typeface="+mn-lt"/>
                <a:ea typeface="+mn-ea"/>
                <a:cs typeface="+mn-cs"/>
              </a:rPr>
              <a:t>OrderTotal</a:t>
            </a:r>
            <a:r>
              <a:rPr kumimoji="0" lang="en-US" sz="1200" b="0" i="0" u="none" strike="noStrike" kern="1200" cap="none" spc="0" normalizeH="0" baseline="0" noProof="0" dirty="0">
                <a:ln>
                  <a:noFill/>
                </a:ln>
                <a:solidFill>
                  <a:prstClr val="black"/>
                </a:solidFill>
                <a:effectLst/>
                <a:uLnTx/>
                <a:uFillTx/>
                <a:latin typeface="+mn-lt"/>
                <a:ea typeface="+mn-ea"/>
                <a:cs typeface="+mn-cs"/>
              </a:rPr>
              <a:t>” and “SUM”. Once they run the TestCase in the </a:t>
            </a:r>
            <a:r>
              <a:rPr kumimoji="0" lang="en-US" sz="1200" b="0" i="0" u="none" strike="noStrike" kern="1200" cap="none" spc="0" normalizeH="0" baseline="0" noProof="0" dirty="0" err="1">
                <a:ln>
                  <a:noFill/>
                </a:ln>
                <a:solidFill>
                  <a:prstClr val="black"/>
                </a:solidFill>
                <a:effectLst/>
                <a:uLnTx/>
                <a:uFillTx/>
                <a:latin typeface="+mn-lt"/>
                <a:ea typeface="+mn-ea"/>
                <a:cs typeface="+mn-cs"/>
              </a:rPr>
              <a:t>ScratchBook</a:t>
            </a:r>
            <a:r>
              <a:rPr kumimoji="0" lang="en-US" sz="1200" b="0" i="0" u="none" strike="noStrike" kern="1200" cap="none" spc="0" normalizeH="0" baseline="0" noProof="0" dirty="0">
                <a:ln>
                  <a:noFill/>
                </a:ln>
                <a:solidFill>
                  <a:prstClr val="black"/>
                </a:solidFill>
                <a:effectLst/>
                <a:uLnTx/>
                <a:uFillTx/>
                <a:latin typeface="+mn-lt"/>
                <a:ea typeface="+mn-ea"/>
                <a:cs typeface="+mn-cs"/>
              </a:rPr>
              <a:t>, they will set the </a:t>
            </a:r>
            <a:r>
              <a:rPr kumimoji="0" lang="en-US" sz="1200" b="0" i="0" u="none" strike="noStrike" kern="1200" cap="none" spc="0" normalizeH="0" baseline="0" noProof="0" dirty="0" err="1">
                <a:ln>
                  <a:noFill/>
                </a:ln>
                <a:solidFill>
                  <a:prstClr val="black"/>
                </a:solidFill>
                <a:effectLst/>
                <a:uLnTx/>
                <a:uFillTx/>
                <a:latin typeface="+mn-lt"/>
                <a:ea typeface="+mn-ea"/>
                <a:cs typeface="+mn-cs"/>
              </a:rPr>
              <a:t>WorkState</a:t>
            </a:r>
            <a:r>
              <a:rPr kumimoji="0" lang="en-US" sz="1200" b="0" i="0" u="none" strike="noStrike" kern="1200" cap="none" spc="0" normalizeH="0" baseline="0" noProof="0" dirty="0">
                <a:ln>
                  <a:noFill/>
                </a:ln>
                <a:solidFill>
                  <a:prstClr val="black"/>
                </a:solidFill>
                <a:effectLst/>
                <a:uLnTx/>
                <a:uFillTx/>
                <a:latin typeface="+mn-lt"/>
                <a:ea typeface="+mn-ea"/>
                <a:cs typeface="+mn-cs"/>
              </a:rPr>
              <a:t> to COMPLETED. </a:t>
            </a:r>
          </a:p>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114</a:t>
            </a:fld>
            <a:endParaRPr lang="de-DE"/>
          </a:p>
        </p:txBody>
      </p:sp>
    </p:spTree>
    <p:extLst>
      <p:ext uri="{BB962C8B-B14F-4D97-AF65-F5344CB8AC3E}">
        <p14:creationId xmlns:p14="http://schemas.microsoft.com/office/powerpoint/2010/main" val="759838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68DF64D-DE0C-405E-898D-FA5A7E878241}" type="slidenum">
              <a:rPr lang="de-DE" smtClean="0"/>
              <a:t>115</a:t>
            </a:fld>
            <a:endParaRPr lang="de-DE"/>
          </a:p>
        </p:txBody>
      </p:sp>
    </p:spTree>
    <p:extLst>
      <p:ext uri="{BB962C8B-B14F-4D97-AF65-F5344CB8AC3E}">
        <p14:creationId xmlns:p14="http://schemas.microsoft.com/office/powerpoint/2010/main" val="12179947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Overview</a:t>
            </a:r>
          </a:p>
          <a:p>
            <a:pPr marL="0" indent="0" defTabSz="473842">
              <a:spcBef>
                <a:spcPts val="0"/>
              </a:spcBef>
              <a:spcAft>
                <a:spcPts val="300"/>
              </a:spcAft>
              <a:buFont typeface="Wingdings" panose="05000000000000000000" pitchFamily="2" charset="2"/>
              <a:buNone/>
              <a:defRPr/>
            </a:pPr>
            <a:r>
              <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en-US"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Requirements section of Tosca provides a dashboard for simple and effective test management. It is used for planning test processes, monitoring progress, and risk coverage optimization.</a:t>
            </a:r>
            <a:endParaRPr lang="en-US" sz="1000" b="0"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de-AT" sz="1000" b="1"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de-AT" sz="1000" b="1" u="none"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Requirements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criteria</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both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functional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nonfunctional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relevant to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project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These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refer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business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requirements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need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check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ensure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application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running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properly</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By weighting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Requirements,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other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words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specifying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level</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risk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importance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all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aspects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project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make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sure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taking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risk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based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approach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lowering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risk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release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application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will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result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in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losses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damages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Requirements</a:t>
            </a:r>
            <a:r>
              <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organized in </a:t>
            </a:r>
            <a:r>
              <a:rPr lang="en-US" sz="1000" b="1"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RequirementSets</a:t>
            </a:r>
            <a:r>
              <a:rPr lang="en-US" sz="10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which represent different aspects of the application (for example, frontend, backend or nonfunctional).</a:t>
            </a:r>
          </a:p>
          <a:p>
            <a:pPr marL="0" indent="0" defTabSz="473842">
              <a:spcBef>
                <a:spcPts val="0"/>
              </a:spcBef>
              <a:spcAft>
                <a:spcPts val="300"/>
              </a:spcAft>
              <a:buFont typeface="Wingdings" panose="05000000000000000000" pitchFamily="2" charset="2"/>
              <a:buNone/>
              <a:defRPr/>
            </a:pPr>
            <a:endParaRPr lang="en-US" sz="10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Practical</a:t>
            </a:r>
            <a:r>
              <a:rPr lang="en-US" sz="1000" b="1" u="sng"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Usage</a:t>
            </a:r>
          </a:p>
          <a:p>
            <a:pPr marL="0" marR="0" indent="0" algn="l" defTabSz="473842" rtl="0" eaLnBrk="1" fontAlgn="auto" latinLnBrk="0" hangingPunct="1">
              <a:lnSpc>
                <a:spcPct val="100000"/>
              </a:lnSpc>
              <a:spcBef>
                <a:spcPts val="0"/>
              </a:spcBef>
              <a:spcAft>
                <a:spcPts val="300"/>
              </a:spcAft>
              <a:buClrTx/>
              <a:buSzTx/>
              <a:buFont typeface="Wingdings" panose="05000000000000000000" pitchFamily="2" charset="2"/>
              <a:buNone/>
              <a:tabLst/>
              <a:defRPr/>
            </a:pP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The Pareto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Principle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says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that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80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percent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risk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comes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from</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20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percent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application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take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this</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risk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weighted</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approach</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can</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prioritize</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our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testing</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to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cover</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most</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of</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de-AT" sz="1000" b="0" u="none" baseline="0" noProof="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risk</a:t>
            </a:r>
            <a:r>
              <a:rPr lang="de-AT" sz="1000" b="0" u="none"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Risk levels</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are calculated using “Requirements”. </a:t>
            </a:r>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Linking the TestCases and </a:t>
            </a:r>
            <a:r>
              <a:rPr lang="en-US" sz="100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ExecutionLists</a:t>
            </a:r>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the Requirements shows</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progress and </a:t>
            </a:r>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state of the entire project. No TestCase should</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be</a:t>
            </a:r>
            <a:r>
              <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created</a:t>
            </a:r>
            <a:r>
              <a:rPr lang="en-US" sz="1000"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that does not cover a requirement.</a:t>
            </a:r>
            <a:endParaRPr lang="en-US" sz="10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endParaRPr lang="en-US" sz="10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defTabSz="473842">
              <a:spcBef>
                <a:spcPts val="0"/>
              </a:spcBef>
              <a:spcAft>
                <a:spcPts val="300"/>
              </a:spcAft>
              <a:buFont typeface="Wingdings" panose="05000000000000000000" pitchFamily="2" charset="2"/>
              <a:buNone/>
              <a:defRPr/>
            </a:pPr>
            <a:r>
              <a:rPr lang="en-US" sz="1000" b="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Demonstration</a:t>
            </a:r>
          </a:p>
          <a:p>
            <a:pPr marL="0" marR="0" indent="0" algn="l" defTabSz="914400" rtl="0" eaLnBrk="1" fontAlgn="auto" latinLnBrk="0" hangingPunct="1">
              <a:lnSpc>
                <a:spcPct val="100000"/>
              </a:lnSpc>
              <a:spcBef>
                <a:spcPts val="0"/>
              </a:spcBef>
              <a:spcAft>
                <a:spcPts val="0"/>
              </a:spcAft>
              <a:buClrTx/>
              <a:buSzTx/>
              <a:buFontTx/>
              <a:buNone/>
              <a:tabLst/>
              <a:defRPr/>
            </a:pPr>
            <a:r>
              <a:rPr lang="de-AT" sz="1000" b="0" u="none"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have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been</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provided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with</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Requirements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for</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Web Shop. </a:t>
            </a:r>
          </a:p>
          <a:p>
            <a:pPr marL="0" marR="0" indent="0" algn="l" defTabSz="914400" rtl="0" eaLnBrk="1" fontAlgn="auto" latinLnBrk="0" hangingPunct="1">
              <a:lnSpc>
                <a:spcPct val="100000"/>
              </a:lnSpc>
              <a:spcBef>
                <a:spcPts val="0"/>
              </a:spcBef>
              <a:spcAft>
                <a:spcPts val="0"/>
              </a:spcAft>
              <a:buClrTx/>
              <a:buSzTx/>
              <a:buFontTx/>
              <a:buNone/>
              <a:tabLst/>
              <a:defRPr/>
            </a:pPr>
            <a:endPar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a:t>
            </a:r>
            <a:r>
              <a:rPr lang="de-AT" sz="1000" b="1"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frequency</a:t>
            </a:r>
            <a:r>
              <a:rPr lang="de-AT" sz="1000" b="1"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column</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shows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how</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frequently</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each</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expected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used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our</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shop</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more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frequently</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would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used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higher</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weighting. The </a:t>
            </a:r>
            <a:r>
              <a:rPr lang="de-AT" sz="1000" b="1"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Damage</a:t>
            </a:r>
            <a:r>
              <a:rPr lang="de-AT" sz="1000" b="1"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1"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class</a:t>
            </a:r>
            <a:r>
              <a:rPr lang="de-AT" sz="1000" b="1"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column</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related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the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degree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of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financial</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risk</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associated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with</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each</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These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weightings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typically</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would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come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business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analyst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1"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weight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then</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calculated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using</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an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exponential</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function</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show</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relative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importance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of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each</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all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others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the same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level</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can</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that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for</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example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Shopping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cart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Order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process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have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highest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weight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compared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all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other</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Within</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Shopping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cart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Add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products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highest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weight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compared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all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other</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elements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the Shopping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cart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while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the Order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process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Calculate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Shipping</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Costs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Payment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Methods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have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highest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weight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a:t>
            </a:r>
            <a:r>
              <a:rPr lang="de-AT" sz="1000" b="1"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contribution</a:t>
            </a:r>
            <a:r>
              <a:rPr lang="de-AT" sz="1000" b="1"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shows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relative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percentage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of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risk</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coverage</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for</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each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a RequirementSet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according</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its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its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parent‘s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strike="noStrik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weights</a:t>
            </a:r>
            <a:r>
              <a:rPr lang="de-AT" sz="1000" b="0" u="none" strike="noStrik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 link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together</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Requirements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TestCases,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drag</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drop</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your</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TestCases (or Template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instances</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the relevant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As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soon</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as a TestCase is complete, it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should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linked</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immediately</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the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corresponding</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AT" sz="1000" b="0" u="none" kern="1200" baseline="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Requirement</a:t>
            </a:r>
            <a:r>
              <a:rPr lang="de-AT" sz="1000" b="0" u="none" kern="1200" baseline="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p>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122</a:t>
            </a:fld>
            <a:endParaRPr lang="de-DE"/>
          </a:p>
        </p:txBody>
      </p:sp>
    </p:spTree>
    <p:extLst>
      <p:ext uri="{BB962C8B-B14F-4D97-AF65-F5344CB8AC3E}">
        <p14:creationId xmlns:p14="http://schemas.microsoft.com/office/powerpoint/2010/main" val="20600340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123</a:t>
            </a:fld>
            <a:endParaRPr lang="de-DE"/>
          </a:p>
        </p:txBody>
      </p:sp>
    </p:spTree>
    <p:extLst>
      <p:ext uri="{BB962C8B-B14F-4D97-AF65-F5344CB8AC3E}">
        <p14:creationId xmlns:p14="http://schemas.microsoft.com/office/powerpoint/2010/main" val="20970699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124</a:t>
            </a:fld>
            <a:endParaRPr lang="de-DE"/>
          </a:p>
        </p:txBody>
      </p:sp>
    </p:spTree>
    <p:extLst>
      <p:ext uri="{BB962C8B-B14F-4D97-AF65-F5344CB8AC3E}">
        <p14:creationId xmlns:p14="http://schemas.microsoft.com/office/powerpoint/2010/main" val="1519746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125</a:t>
            </a:fld>
            <a:endParaRPr lang="de-DE"/>
          </a:p>
        </p:txBody>
      </p:sp>
    </p:spTree>
    <p:extLst>
      <p:ext uri="{BB962C8B-B14F-4D97-AF65-F5344CB8AC3E}">
        <p14:creationId xmlns:p14="http://schemas.microsoft.com/office/powerpoint/2010/main" val="3543110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68DF64D-DE0C-405E-898D-FA5A7E878241}" type="slidenum">
              <a:rPr lang="de-DE" smtClean="0"/>
              <a:t>126</a:t>
            </a:fld>
            <a:endParaRPr lang="de-DE"/>
          </a:p>
        </p:txBody>
      </p:sp>
    </p:spTree>
    <p:extLst>
      <p:ext uri="{BB962C8B-B14F-4D97-AF65-F5344CB8AC3E}">
        <p14:creationId xmlns:p14="http://schemas.microsoft.com/office/powerpoint/2010/main" val="16449385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DF64D-DE0C-405E-898D-FA5A7E878241}" type="slidenum">
              <a:rPr lang="de-DE" smtClean="0"/>
              <a:t>127</a:t>
            </a:fld>
            <a:endParaRPr lang="de-DE"/>
          </a:p>
        </p:txBody>
      </p:sp>
    </p:spTree>
    <p:extLst>
      <p:ext uri="{BB962C8B-B14F-4D97-AF65-F5344CB8AC3E}">
        <p14:creationId xmlns:p14="http://schemas.microsoft.com/office/powerpoint/2010/main" val="13011089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Exercise 13 Link TestCases to Requirements </a:t>
            </a:r>
            <a:endParaRPr lang="en-US" sz="1200" b="0" i="0" u="none" strike="noStrike" kern="1200" baseline="0" dirty="0">
              <a:solidFill>
                <a:schemeClr val="tx1"/>
              </a:solidFill>
              <a:latin typeface="+mn-lt"/>
              <a:ea typeface="+mn-ea"/>
              <a:cs typeface="+mn-cs"/>
            </a:endParaRPr>
          </a:p>
          <a:p>
            <a:r>
              <a:rPr lang="de-AT" sz="1200" b="0" i="0" u="none" strike="noStrike" kern="1200" baseline="0" dirty="0">
                <a:solidFill>
                  <a:schemeClr val="tx1"/>
                </a:solidFill>
                <a:latin typeface="+mn-lt"/>
                <a:ea typeface="+mn-ea"/>
                <a:cs typeface="+mn-cs"/>
              </a:rPr>
              <a:t>Students will link all 5 TestCases to </a:t>
            </a:r>
            <a:r>
              <a:rPr lang="de-AT" sz="1200" b="0" i="0" u="none" strike="noStrike" kern="1200" baseline="0" dirty="0" err="1">
                <a:solidFill>
                  <a:schemeClr val="tx1"/>
                </a:solidFill>
                <a:latin typeface="+mn-lt"/>
                <a:ea typeface="+mn-ea"/>
                <a:cs typeface="+mn-cs"/>
              </a:rPr>
              <a:t>their</a:t>
            </a:r>
            <a:r>
              <a:rPr lang="de-AT" sz="1200" b="0" i="0" u="none" strike="noStrike" kern="1200" baseline="0" dirty="0">
                <a:solidFill>
                  <a:schemeClr val="tx1"/>
                </a:solidFill>
                <a:latin typeface="+mn-lt"/>
                <a:ea typeface="+mn-ea"/>
                <a:cs typeface="+mn-cs"/>
              </a:rPr>
              <a:t> </a:t>
            </a:r>
            <a:r>
              <a:rPr lang="de-AT" sz="1200" b="0" i="0" u="none" strike="noStrike" kern="1200" baseline="0" dirty="0" err="1">
                <a:solidFill>
                  <a:schemeClr val="tx1"/>
                </a:solidFill>
                <a:latin typeface="+mn-lt"/>
                <a:ea typeface="+mn-ea"/>
                <a:cs typeface="+mn-cs"/>
              </a:rPr>
              <a:t>coresponding</a:t>
            </a:r>
            <a:r>
              <a:rPr lang="de-AT" sz="1200" b="0" i="0" u="none" strike="noStrike" kern="1200" baseline="0" dirty="0">
                <a:solidFill>
                  <a:schemeClr val="tx1"/>
                </a:solidFill>
                <a:latin typeface="+mn-lt"/>
                <a:ea typeface="+mn-ea"/>
                <a:cs typeface="+mn-cs"/>
              </a:rPr>
              <a:t> Requirements. </a:t>
            </a:r>
          </a:p>
          <a:p>
            <a:endParaRPr lang="en-US" dirty="0"/>
          </a:p>
        </p:txBody>
      </p:sp>
      <p:sp>
        <p:nvSpPr>
          <p:cNvPr id="4" name="Slide Number Placeholder 3"/>
          <p:cNvSpPr>
            <a:spLocks noGrp="1"/>
          </p:cNvSpPr>
          <p:nvPr>
            <p:ph type="sldNum" sz="quarter" idx="10"/>
          </p:nvPr>
        </p:nvSpPr>
        <p:spPr/>
        <p:txBody>
          <a:bodyPr/>
          <a:lstStyle/>
          <a:p>
            <a:fld id="{968DF64D-DE0C-405E-898D-FA5A7E878241}" type="slidenum">
              <a:rPr lang="de-DE" smtClean="0"/>
              <a:t>128</a:t>
            </a:fld>
            <a:endParaRPr lang="de-DE"/>
          </a:p>
        </p:txBody>
      </p:sp>
    </p:spTree>
    <p:extLst>
      <p:ext uri="{BB962C8B-B14F-4D97-AF65-F5344CB8AC3E}">
        <p14:creationId xmlns:p14="http://schemas.microsoft.com/office/powerpoint/2010/main" val="1869947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
        <p:nvSpPr>
          <p:cNvPr id="7" name="Rectangle 6"/>
          <p:cNvSpPr/>
          <p:nvPr userDrawn="1"/>
        </p:nvSpPr>
        <p:spPr>
          <a:xfrm>
            <a:off x="311285" y="6332706"/>
            <a:ext cx="2033081" cy="398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4" y="1"/>
            <a:ext cx="12196708" cy="6875361"/>
          </a:xfrm>
          <a:prstGeom prst="rect">
            <a:avLst/>
          </a:prstGeom>
        </p:spPr>
      </p:pic>
      <p:sp>
        <p:nvSpPr>
          <p:cNvPr id="9" name="Rectangle 8"/>
          <p:cNvSpPr/>
          <p:nvPr userDrawn="1"/>
        </p:nvSpPr>
        <p:spPr>
          <a:xfrm>
            <a:off x="-5674" y="6564540"/>
            <a:ext cx="12196708" cy="310821"/>
          </a:xfrm>
          <a:prstGeom prst="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p:cNvSpPr txBox="1"/>
          <p:nvPr userDrawn="1"/>
        </p:nvSpPr>
        <p:spPr>
          <a:xfrm>
            <a:off x="4916029" y="6602801"/>
            <a:ext cx="2342293" cy="215444"/>
          </a:xfrm>
          <a:prstGeom prst="rect">
            <a:avLst/>
          </a:prstGeom>
          <a:noFill/>
        </p:spPr>
        <p:txBody>
          <a:bodyPr wrap="square" rtlCol="0">
            <a:spAutoFit/>
          </a:bodyPr>
          <a:lstStyle/>
          <a:p>
            <a:pPr algn="ctr"/>
            <a:r>
              <a:rPr lang="en-US" sz="800" dirty="0">
                <a:solidFill>
                  <a:srgbClr val="474B55"/>
                </a:solidFill>
                <a:latin typeface="Open Sans" pitchFamily="34" charset="0"/>
                <a:ea typeface="Open Sans" pitchFamily="34" charset="0"/>
                <a:cs typeface="Open Sans" pitchFamily="34" charset="0"/>
              </a:rPr>
              <a:t>© 2016 by</a:t>
            </a:r>
            <a:r>
              <a:rPr lang="en-US" sz="800" baseline="0" dirty="0">
                <a:solidFill>
                  <a:srgbClr val="474B55"/>
                </a:solidFill>
                <a:latin typeface="Open Sans" pitchFamily="34" charset="0"/>
                <a:ea typeface="Open Sans" pitchFamily="34" charset="0"/>
                <a:cs typeface="Open Sans" pitchFamily="34" charset="0"/>
              </a:rPr>
              <a:t>                    .</a:t>
            </a:r>
            <a:endParaRPr lang="de-DE" sz="800" dirty="0">
              <a:solidFill>
                <a:schemeClr val="tx1">
                  <a:lumMod val="50000"/>
                </a:schemeClr>
              </a:solidFill>
            </a:endParaRPr>
          </a:p>
        </p:txBody>
      </p:sp>
      <p:sp>
        <p:nvSpPr>
          <p:cNvPr id="12" name="Rectangle 11"/>
          <p:cNvSpPr/>
          <p:nvPr userDrawn="1"/>
        </p:nvSpPr>
        <p:spPr>
          <a:xfrm>
            <a:off x="-4708" y="5966696"/>
            <a:ext cx="12196708" cy="597845"/>
          </a:xfrm>
          <a:prstGeom prst="rect">
            <a:avLst/>
          </a:prstGeom>
          <a:solidFill>
            <a:schemeClr val="tx1">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12" descr="tricentis_logo_blue-pms_100.ai"/>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87175" y="6654067"/>
            <a:ext cx="620030" cy="114408"/>
          </a:xfrm>
          <a:prstGeom prst="rect">
            <a:avLst/>
          </a:prstGeom>
        </p:spPr>
      </p:pic>
      <p:sp>
        <p:nvSpPr>
          <p:cNvPr id="14" name="Rectangle 13"/>
          <p:cNvSpPr/>
          <p:nvPr userDrawn="1"/>
        </p:nvSpPr>
        <p:spPr>
          <a:xfrm>
            <a:off x="-4708" y="4236720"/>
            <a:ext cx="12196708" cy="1732571"/>
          </a:xfrm>
          <a:prstGeom prst="rect">
            <a:avLst/>
          </a:prstGeom>
          <a:solidFill>
            <a:schemeClr val="tx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0468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5DB8AE-32AC-4FAA-B5FE-C2E6C43A2B06}" type="slidenum">
              <a:rPr lang="en-US" smtClean="0"/>
              <a:pPr/>
              <a:t>‹Nr.›</a:t>
            </a:fld>
            <a:endParaRPr lang="en-US"/>
          </a:p>
        </p:txBody>
      </p:sp>
    </p:spTree>
    <p:extLst>
      <p:ext uri="{BB962C8B-B14F-4D97-AF65-F5344CB8AC3E}">
        <p14:creationId xmlns:p14="http://schemas.microsoft.com/office/powerpoint/2010/main" val="227767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5DB8AE-32AC-4FAA-B5FE-C2E6C43A2B06}" type="slidenum">
              <a:rPr lang="en-US" smtClean="0"/>
              <a:pPr/>
              <a:t>‹Nr.›</a:t>
            </a:fld>
            <a:endParaRPr lang="en-US"/>
          </a:p>
        </p:txBody>
      </p:sp>
    </p:spTree>
    <p:extLst>
      <p:ext uri="{BB962C8B-B14F-4D97-AF65-F5344CB8AC3E}">
        <p14:creationId xmlns:p14="http://schemas.microsoft.com/office/powerpoint/2010/main" val="3897093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2132" b="8064"/>
          <a:stretch/>
        </p:blipFill>
        <p:spPr>
          <a:xfrm>
            <a:off x="0" y="0"/>
            <a:ext cx="12192000" cy="6875584"/>
          </a:xfrm>
          <a:prstGeom prst="rect">
            <a:avLst/>
          </a:prstGeom>
        </p:spPr>
      </p:pic>
      <p:sp>
        <p:nvSpPr>
          <p:cNvPr id="5" name="Title 1"/>
          <p:cNvSpPr>
            <a:spLocks noGrp="1"/>
          </p:cNvSpPr>
          <p:nvPr>
            <p:ph type="title" hasCustomPrompt="1"/>
          </p:nvPr>
        </p:nvSpPr>
        <p:spPr>
          <a:xfrm>
            <a:off x="415370" y="1865442"/>
            <a:ext cx="11332029" cy="1325563"/>
          </a:xfrm>
          <a:noFill/>
        </p:spPr>
        <p:txBody>
          <a:bodyPr>
            <a:normAutofit/>
          </a:bodyPr>
          <a:lstStyle>
            <a:lvl1pPr algn="ctr">
              <a:defRPr sz="5400">
                <a:solidFill>
                  <a:srgbClr val="084B7D"/>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t>LESSON 01</a:t>
            </a:r>
          </a:p>
        </p:txBody>
      </p:sp>
      <p:sp>
        <p:nvSpPr>
          <p:cNvPr id="10" name="Content Placeholder 2"/>
          <p:cNvSpPr>
            <a:spLocks noGrp="1"/>
          </p:cNvSpPr>
          <p:nvPr>
            <p:ph sz="half" idx="1" hasCustomPrompt="1"/>
          </p:nvPr>
        </p:nvSpPr>
        <p:spPr>
          <a:xfrm>
            <a:off x="415371" y="3498573"/>
            <a:ext cx="11332028" cy="2678389"/>
          </a:xfrm>
        </p:spPr>
        <p:txBody>
          <a:bodyPr>
            <a:normAutofit/>
          </a:bodyPr>
          <a:lstStyle>
            <a:lvl1pPr marL="0" indent="0" algn="ctr">
              <a:buNone/>
              <a:defRPr sz="6600" baseline="0">
                <a:solidFill>
                  <a:schemeClr val="bg1"/>
                </a:solidFill>
              </a:defRPr>
            </a:lvl1pPr>
          </a:lstStyle>
          <a:p>
            <a:pPr lvl="0"/>
            <a:r>
              <a:rPr lang="en-US" dirty="0"/>
              <a:t>Lesson Name</a:t>
            </a:r>
          </a:p>
        </p:txBody>
      </p:sp>
    </p:spTree>
    <p:extLst>
      <p:ext uri="{BB962C8B-B14F-4D97-AF65-F5344CB8AC3E}">
        <p14:creationId xmlns:p14="http://schemas.microsoft.com/office/powerpoint/2010/main" val="245882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7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5DB8AE-32AC-4FAA-B5FE-C2E6C43A2B06}" type="slidenum">
              <a:rPr lang="en-US" smtClean="0"/>
              <a:t>‹Nr.›</a:t>
            </a:fld>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21" y="-499180"/>
            <a:ext cx="11673351" cy="8248983"/>
          </a:xfrm>
          <a:prstGeom prst="rect">
            <a:avLst/>
          </a:prstGeom>
        </p:spPr>
      </p:pic>
      <p:sp>
        <p:nvSpPr>
          <p:cNvPr id="7" name="TextBox 6"/>
          <p:cNvSpPr txBox="1"/>
          <p:nvPr userDrawn="1"/>
        </p:nvSpPr>
        <p:spPr>
          <a:xfrm>
            <a:off x="1523516" y="1886052"/>
            <a:ext cx="9144000" cy="1292662"/>
          </a:xfrm>
          <a:prstGeom prst="rect">
            <a:avLst/>
          </a:prstGeom>
          <a:noFill/>
        </p:spPr>
        <p:txBody>
          <a:bodyPr wrap="square" rtlCol="0">
            <a:spAutoFit/>
          </a:bodyPr>
          <a:lstStyle/>
          <a:p>
            <a:pPr algn="ctr"/>
            <a:r>
              <a:rPr lang="de-DE" sz="54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Exercises</a:t>
            </a:r>
            <a:r>
              <a:rPr lang="de-DE" sz="5400" baseline="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a:t>
            </a:r>
          </a:p>
          <a:p>
            <a:pPr algn="ctr"/>
            <a:endParaRPr lang="en-US" sz="2400" baseline="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 name="Title 1"/>
          <p:cNvSpPr>
            <a:spLocks noGrp="1"/>
          </p:cNvSpPr>
          <p:nvPr>
            <p:ph type="title" hasCustomPrompt="1"/>
          </p:nvPr>
        </p:nvSpPr>
        <p:spPr>
          <a:xfrm>
            <a:off x="3779289" y="2681555"/>
            <a:ext cx="4796840" cy="2116476"/>
          </a:xfrm>
        </p:spPr>
        <p:txBody>
          <a:bodyPr>
            <a:normAutofit/>
          </a:bodyPr>
          <a:lstStyle>
            <a:lvl1pPr algn="ctr">
              <a:defRPr sz="2400">
                <a:latin typeface="Open Sans" panose="020B0606030504020204" pitchFamily="34" charset="0"/>
                <a:ea typeface="Open Sans" panose="020B0606030504020204" pitchFamily="34" charset="0"/>
                <a:cs typeface="Open Sans" panose="020B0606030504020204" pitchFamily="34" charset="0"/>
              </a:defRPr>
            </a:lvl1pPr>
          </a:lstStyle>
          <a:p>
            <a:r>
              <a:rPr lang="en-US" dirty="0"/>
              <a:t>Number</a:t>
            </a:r>
            <a:br>
              <a:rPr lang="en-US" dirty="0"/>
            </a:br>
            <a:r>
              <a:rPr lang="en-US" dirty="0"/>
              <a:t>Name</a:t>
            </a:r>
          </a:p>
        </p:txBody>
      </p:sp>
    </p:spTree>
    <p:extLst>
      <p:ext uri="{BB962C8B-B14F-4D97-AF65-F5344CB8AC3E}">
        <p14:creationId xmlns:p14="http://schemas.microsoft.com/office/powerpoint/2010/main" val="293326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2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5DB8AE-32AC-4FAA-B5FE-C2E6C43A2B06}" type="slidenum">
              <a:rPr lang="en-US" smtClean="0"/>
              <a:t>‹Nr.›</a:t>
            </a:fld>
            <a:endParaRPr 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25542"/>
          <a:stretch/>
        </p:blipFill>
        <p:spPr>
          <a:xfrm>
            <a:off x="1099701" y="728327"/>
            <a:ext cx="10665034" cy="5611514"/>
          </a:xfrm>
          <a:prstGeom prst="rect">
            <a:avLst/>
          </a:prstGeom>
        </p:spPr>
      </p:pic>
      <p:sp>
        <p:nvSpPr>
          <p:cNvPr id="6" name="TextBox 5"/>
          <p:cNvSpPr txBox="1"/>
          <p:nvPr userDrawn="1"/>
        </p:nvSpPr>
        <p:spPr>
          <a:xfrm>
            <a:off x="1627632" y="1554344"/>
            <a:ext cx="8036169" cy="1323439"/>
          </a:xfrm>
          <a:prstGeom prst="rect">
            <a:avLst/>
          </a:prstGeom>
          <a:noFill/>
        </p:spPr>
        <p:txBody>
          <a:bodyPr wrap="square" rtlCol="0">
            <a:spAutoFit/>
          </a:bodyPr>
          <a:lstStyle/>
          <a:p>
            <a:pPr algn="l"/>
            <a:r>
              <a:rPr lang="de-DE" sz="8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Key</a:t>
            </a:r>
            <a:r>
              <a:rPr lang="de-DE" sz="8000" baseline="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 Points</a:t>
            </a:r>
            <a:r>
              <a:rPr lang="de-DE" sz="4400" baseline="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de-DE" sz="4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95766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39">
          <p15:clr>
            <a:srgbClr val="FBAE40"/>
          </p15:clr>
        </p15:guide>
        <p15:guide id="2" pos="114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3762" y="1167606"/>
            <a:ext cx="8020050" cy="5667375"/>
          </a:xfrm>
          <a:prstGeom prst="rect">
            <a:avLst/>
          </a:prstGeom>
        </p:spPr>
      </p:pic>
      <p:sp>
        <p:nvSpPr>
          <p:cNvPr id="4" name="Slide Number Placeholder 3"/>
          <p:cNvSpPr>
            <a:spLocks noGrp="1"/>
          </p:cNvSpPr>
          <p:nvPr>
            <p:ph type="sldNum" sz="quarter" idx="12"/>
          </p:nvPr>
        </p:nvSpPr>
        <p:spPr/>
        <p:txBody>
          <a:bodyPr/>
          <a:lstStyle/>
          <a:p>
            <a:fld id="{205DB8AE-32AC-4FAA-B5FE-C2E6C43A2B06}" type="slidenum">
              <a:rPr lang="en-US" smtClean="0"/>
              <a:t>‹Nr.›</a:t>
            </a:fld>
            <a:endParaRPr lang="en-US"/>
          </a:p>
        </p:txBody>
      </p:sp>
      <p:sp>
        <p:nvSpPr>
          <p:cNvPr id="5" name="TextBox 4"/>
          <p:cNvSpPr txBox="1"/>
          <p:nvPr userDrawn="1"/>
        </p:nvSpPr>
        <p:spPr>
          <a:xfrm>
            <a:off x="838807" y="1690688"/>
            <a:ext cx="7135882" cy="754181"/>
          </a:xfrm>
          <a:prstGeom prst="rect">
            <a:avLst/>
          </a:prstGeom>
          <a:noFill/>
        </p:spPr>
        <p:txBody>
          <a:bodyPr wrap="square" rtlCol="0">
            <a:spAutoFit/>
          </a:bodyPr>
          <a:lstStyle/>
          <a:p>
            <a:pPr marL="0" indent="0">
              <a:lnSpc>
                <a:spcPct val="150000"/>
              </a:lnSpc>
              <a:buNone/>
            </a:pPr>
            <a:r>
              <a:rPr lang="en-US" sz="3200" dirty="0">
                <a:latin typeface="Open Sans" panose="020B0606030504020204" pitchFamily="34" charset="0"/>
                <a:ea typeface="Open Sans" panose="020B0606030504020204" pitchFamily="34" charset="0"/>
                <a:cs typeface="Open Sans" panose="020B0606030504020204" pitchFamily="34" charset="0"/>
              </a:rPr>
              <a:t> </a:t>
            </a:r>
            <a:endParaRPr lang="de-DE" dirty="0"/>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30952" t="42163" r="64474" b="52236"/>
          <a:stretch/>
        </p:blipFill>
        <p:spPr>
          <a:xfrm>
            <a:off x="8336566" y="3553367"/>
            <a:ext cx="366818" cy="317435"/>
          </a:xfrm>
          <a:prstGeom prst="rect">
            <a:avLst/>
          </a:prstGeom>
        </p:spPr>
      </p:pic>
      <p:sp>
        <p:nvSpPr>
          <p:cNvPr id="8" name="Title 1"/>
          <p:cNvSpPr>
            <a:spLocks noGrp="1"/>
          </p:cNvSpPr>
          <p:nvPr>
            <p:ph type="title" hasCustomPrompt="1"/>
          </p:nvPr>
        </p:nvSpPr>
        <p:spPr>
          <a:xfrm>
            <a:off x="432706" y="365125"/>
            <a:ext cx="11332029" cy="1325563"/>
          </a:xfrm>
        </p:spPr>
        <p:txBody>
          <a:bodyPr/>
          <a:lstStyle>
            <a:lvl1pPr algn="ctr">
              <a:defRPr baseline="0">
                <a:solidFill>
                  <a:srgbClr val="0070C0"/>
                </a:solidFill>
              </a:defRPr>
            </a:lvl1pPr>
          </a:lstStyle>
          <a:p>
            <a:r>
              <a:rPr lang="en-US" dirty="0"/>
              <a:t>Click to edit title</a:t>
            </a:r>
          </a:p>
        </p:txBody>
      </p:sp>
      <p:sp>
        <p:nvSpPr>
          <p:cNvPr id="9" name="Content Placeholder 2"/>
          <p:cNvSpPr>
            <a:spLocks noGrp="1"/>
          </p:cNvSpPr>
          <p:nvPr>
            <p:ph sz="half" idx="1" hasCustomPrompt="1"/>
          </p:nvPr>
        </p:nvSpPr>
        <p:spPr>
          <a:xfrm>
            <a:off x="838199" y="1825625"/>
            <a:ext cx="6939337" cy="4351338"/>
          </a:xfrm>
        </p:spPr>
        <p:txBody>
          <a:bodyPr/>
          <a:lstStyle>
            <a:lvl1pPr marL="0" indent="0">
              <a:spcAft>
                <a:spcPts val="1000"/>
              </a:spcAft>
              <a:buNone/>
              <a:tabLst/>
              <a:defRPr baseline="0"/>
            </a:lvl1pPr>
          </a:lstStyle>
          <a:p>
            <a:pPr lvl="0"/>
            <a:r>
              <a:rPr lang="en-US" dirty="0"/>
              <a:t>1. 	</a:t>
            </a:r>
          </a:p>
        </p:txBody>
      </p:sp>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39127" t="25272" r="8259" b="39097"/>
          <a:stretch/>
        </p:blipFill>
        <p:spPr>
          <a:xfrm>
            <a:off x="8754848" y="2407216"/>
            <a:ext cx="4219575" cy="2019300"/>
          </a:xfrm>
          <a:prstGeom prst="rect">
            <a:avLst/>
          </a:prstGeom>
        </p:spPr>
      </p:pic>
    </p:spTree>
    <p:extLst>
      <p:ext uri="{BB962C8B-B14F-4D97-AF65-F5344CB8AC3E}">
        <p14:creationId xmlns:p14="http://schemas.microsoft.com/office/powerpoint/2010/main" val="12626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02266 -0.06459 C -0.01355 -0.06459 -0.01836 0.00185 -0.01289 0.0162 C -0.00105 0.02592 0.03502 -0.00209 0.04856 -0.00741 " pathEditMode="relative" rAng="0" ptsTypes="AAA">
                                      <p:cBhvr>
                                        <p:cTn id="6" dur="3000" fill="hold"/>
                                        <p:tgtEl>
                                          <p:spTgt spid="12"/>
                                        </p:tgtEl>
                                        <p:attrNameLst>
                                          <p:attrName>ppt_x</p:attrName>
                                          <p:attrName>ppt_y</p:attrName>
                                        </p:attrNameLst>
                                      </p:cBhvr>
                                      <p:rCtr x="3555" y="4120"/>
                                    </p:animMotion>
                                  </p:childTnLst>
                                  <p:subTnLst>
                                    <p:cmd type="evt" cmd="onstopaudio">
                                      <p:cBhvr>
                                        <p:cTn display="0" masterRel="sameClick">
                                          <p:stCondLst>
                                            <p:cond evt="begin" delay="0">
                                              <p:tn val="5"/>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p:cNvSpPr/>
          <p:nvPr userDrawn="1"/>
        </p:nvSpPr>
        <p:spPr>
          <a:xfrm>
            <a:off x="311285" y="6332706"/>
            <a:ext cx="2033081" cy="398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4" y="1"/>
            <a:ext cx="12196708" cy="6875361"/>
          </a:xfrm>
          <a:prstGeom prst="rect">
            <a:avLst/>
          </a:prstGeom>
        </p:spPr>
      </p:pic>
      <p:sp>
        <p:nvSpPr>
          <p:cNvPr id="18" name="Rectangle 17"/>
          <p:cNvSpPr/>
          <p:nvPr userDrawn="1"/>
        </p:nvSpPr>
        <p:spPr>
          <a:xfrm>
            <a:off x="-5674" y="6564540"/>
            <a:ext cx="12196708" cy="310821"/>
          </a:xfrm>
          <a:prstGeom prst="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descr="tricentis_logo_blue-pms_100.ai"/>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352" y="507908"/>
            <a:ext cx="1828800" cy="338328"/>
          </a:xfrm>
          <a:prstGeom prst="rect">
            <a:avLst/>
          </a:prstGeom>
        </p:spPr>
      </p:pic>
      <p:sp>
        <p:nvSpPr>
          <p:cNvPr id="12" name="TextBox 11"/>
          <p:cNvSpPr txBox="1"/>
          <p:nvPr userDrawn="1"/>
        </p:nvSpPr>
        <p:spPr>
          <a:xfrm>
            <a:off x="4916029" y="6602801"/>
            <a:ext cx="2342293" cy="215444"/>
          </a:xfrm>
          <a:prstGeom prst="rect">
            <a:avLst/>
          </a:prstGeom>
          <a:noFill/>
        </p:spPr>
        <p:txBody>
          <a:bodyPr wrap="square" rtlCol="0">
            <a:spAutoFit/>
          </a:bodyPr>
          <a:lstStyle/>
          <a:p>
            <a:pPr algn="ctr"/>
            <a:r>
              <a:rPr lang="en-US" sz="800" dirty="0">
                <a:solidFill>
                  <a:srgbClr val="474B55"/>
                </a:solidFill>
                <a:latin typeface="Open Sans" pitchFamily="34" charset="0"/>
                <a:ea typeface="Open Sans" pitchFamily="34" charset="0"/>
                <a:cs typeface="Open Sans" pitchFamily="34" charset="0"/>
              </a:rPr>
              <a:t>© 2016 by</a:t>
            </a:r>
            <a:r>
              <a:rPr lang="en-US" sz="800" baseline="0" dirty="0">
                <a:solidFill>
                  <a:srgbClr val="474B55"/>
                </a:solidFill>
                <a:latin typeface="Open Sans" pitchFamily="34" charset="0"/>
                <a:ea typeface="Open Sans" pitchFamily="34" charset="0"/>
                <a:cs typeface="Open Sans" pitchFamily="34" charset="0"/>
              </a:rPr>
              <a:t>                    .</a:t>
            </a:r>
            <a:endParaRPr lang="de-DE" sz="800" dirty="0">
              <a:solidFill>
                <a:schemeClr val="tx1">
                  <a:lumMod val="50000"/>
                </a:schemeClr>
              </a:solidFill>
            </a:endParaRPr>
          </a:p>
        </p:txBody>
      </p:sp>
      <p:sp>
        <p:nvSpPr>
          <p:cNvPr id="17" name="Rectangle 16"/>
          <p:cNvSpPr/>
          <p:nvPr userDrawn="1"/>
        </p:nvSpPr>
        <p:spPr>
          <a:xfrm>
            <a:off x="-4708" y="5966696"/>
            <a:ext cx="12196708" cy="597845"/>
          </a:xfrm>
          <a:prstGeom prst="rect">
            <a:avLst/>
          </a:prstGeom>
          <a:solidFill>
            <a:schemeClr val="tx1">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Subtitle 2"/>
          <p:cNvSpPr>
            <a:spLocks noGrp="1"/>
          </p:cNvSpPr>
          <p:nvPr>
            <p:ph type="subTitle" idx="1"/>
          </p:nvPr>
        </p:nvSpPr>
        <p:spPr>
          <a:xfrm>
            <a:off x="1521646" y="6016607"/>
            <a:ext cx="9144000" cy="498021"/>
          </a:xfrm>
        </p:spPr>
        <p:txBody>
          <a:bodyPr anchor="ctr">
            <a:normAutofit/>
          </a:bodyPr>
          <a:lstStyle>
            <a:lvl1pPr marL="0" indent="0" algn="ctr">
              <a:buFont typeface="Arial" panose="020B0604020202020204" pitchFamily="34" charset="0"/>
              <a:buNone/>
              <a:defRPr sz="20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3" name="Picture 12" descr="tricentis_logo_blue-pms_100.ai"/>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87175" y="6654067"/>
            <a:ext cx="620030" cy="114408"/>
          </a:xfrm>
          <a:prstGeom prst="rect">
            <a:avLst/>
          </a:prstGeom>
        </p:spPr>
      </p:pic>
      <p:sp>
        <p:nvSpPr>
          <p:cNvPr id="21" name="Rectangle 20"/>
          <p:cNvSpPr/>
          <p:nvPr userDrawn="1"/>
        </p:nvSpPr>
        <p:spPr>
          <a:xfrm>
            <a:off x="-4708" y="4236720"/>
            <a:ext cx="12196708" cy="1732571"/>
          </a:xfrm>
          <a:prstGeom prst="rect">
            <a:avLst/>
          </a:prstGeom>
          <a:solidFill>
            <a:schemeClr val="tx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ctrTitle"/>
          </p:nvPr>
        </p:nvSpPr>
        <p:spPr>
          <a:xfrm>
            <a:off x="1521646" y="4434839"/>
            <a:ext cx="9144000" cy="1381759"/>
          </a:xfrm>
        </p:spPr>
        <p:txBody>
          <a:bodyPr anchor="ctr">
            <a:noAutofit/>
          </a:bodyPr>
          <a:lstStyle>
            <a:lvl1pPr algn="ctr">
              <a:defRPr sz="48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edit Master title style</a:t>
            </a:r>
          </a:p>
        </p:txBody>
      </p:sp>
    </p:spTree>
    <p:extLst>
      <p:ext uri="{BB962C8B-B14F-4D97-AF65-F5344CB8AC3E}">
        <p14:creationId xmlns:p14="http://schemas.microsoft.com/office/powerpoint/2010/main" val="372667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Rectangle 3"/>
          <p:cNvSpPr/>
          <p:nvPr userDrawn="1"/>
        </p:nvSpPr>
        <p:spPr>
          <a:xfrm>
            <a:off x="311285" y="6332706"/>
            <a:ext cx="2033081" cy="398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4" y="1"/>
            <a:ext cx="12196708" cy="6875361"/>
          </a:xfrm>
          <a:prstGeom prst="rect">
            <a:avLst/>
          </a:prstGeom>
        </p:spPr>
      </p:pic>
      <p:sp>
        <p:nvSpPr>
          <p:cNvPr id="18" name="Rectangle 17"/>
          <p:cNvSpPr/>
          <p:nvPr userDrawn="1"/>
        </p:nvSpPr>
        <p:spPr>
          <a:xfrm>
            <a:off x="0" y="6564540"/>
            <a:ext cx="12191034" cy="310821"/>
          </a:xfrm>
          <a:prstGeom prst="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descr="tricentis_logo_blue-pms_100.ai"/>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352" y="507908"/>
            <a:ext cx="1828800" cy="338328"/>
          </a:xfrm>
          <a:prstGeom prst="rect">
            <a:avLst/>
          </a:prstGeom>
        </p:spPr>
      </p:pic>
      <p:sp>
        <p:nvSpPr>
          <p:cNvPr id="12" name="TextBox 11"/>
          <p:cNvSpPr txBox="1"/>
          <p:nvPr userDrawn="1"/>
        </p:nvSpPr>
        <p:spPr>
          <a:xfrm>
            <a:off x="4916029" y="6602801"/>
            <a:ext cx="2342293" cy="215444"/>
          </a:xfrm>
          <a:prstGeom prst="rect">
            <a:avLst/>
          </a:prstGeom>
          <a:noFill/>
        </p:spPr>
        <p:txBody>
          <a:bodyPr wrap="square" rtlCol="0">
            <a:spAutoFit/>
          </a:bodyPr>
          <a:lstStyle/>
          <a:p>
            <a:pPr algn="ctr"/>
            <a:r>
              <a:rPr lang="en-US" sz="800" dirty="0">
                <a:solidFill>
                  <a:srgbClr val="474B55"/>
                </a:solidFill>
                <a:latin typeface="Open Sans" pitchFamily="34" charset="0"/>
                <a:ea typeface="Open Sans" pitchFamily="34" charset="0"/>
                <a:cs typeface="Open Sans" pitchFamily="34" charset="0"/>
              </a:rPr>
              <a:t>© 2016 by</a:t>
            </a:r>
            <a:r>
              <a:rPr lang="en-US" sz="800" baseline="0" dirty="0">
                <a:solidFill>
                  <a:srgbClr val="474B55"/>
                </a:solidFill>
                <a:latin typeface="Open Sans" pitchFamily="34" charset="0"/>
                <a:ea typeface="Open Sans" pitchFamily="34" charset="0"/>
                <a:cs typeface="Open Sans" pitchFamily="34" charset="0"/>
              </a:rPr>
              <a:t>                    .</a:t>
            </a:r>
            <a:endParaRPr lang="de-DE" sz="800" dirty="0">
              <a:solidFill>
                <a:schemeClr val="tx1">
                  <a:lumMod val="50000"/>
                </a:schemeClr>
              </a:solidFill>
            </a:endParaRPr>
          </a:p>
        </p:txBody>
      </p:sp>
      <p:pic>
        <p:nvPicPr>
          <p:cNvPr id="13" name="Picture 12" descr="tricentis_logo_blue-pms_100.ai"/>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87175" y="6654067"/>
            <a:ext cx="620030" cy="114408"/>
          </a:xfrm>
          <a:prstGeom prst="rect">
            <a:avLst/>
          </a:prstGeom>
        </p:spPr>
      </p:pic>
      <p:sp>
        <p:nvSpPr>
          <p:cNvPr id="21" name="Rectangle 20"/>
          <p:cNvSpPr/>
          <p:nvPr userDrawn="1"/>
        </p:nvSpPr>
        <p:spPr>
          <a:xfrm>
            <a:off x="1451550" y="1565792"/>
            <a:ext cx="9287933" cy="4047358"/>
          </a:xfrm>
          <a:prstGeom prst="rect">
            <a:avLst/>
          </a:prstGeom>
          <a:solidFill>
            <a:schemeClr val="tx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ctrTitle" hasCustomPrompt="1"/>
          </p:nvPr>
        </p:nvSpPr>
        <p:spPr>
          <a:xfrm>
            <a:off x="1523516" y="3037308"/>
            <a:ext cx="9144000" cy="2430365"/>
          </a:xfrm>
        </p:spPr>
        <p:txBody>
          <a:bodyPr anchor="ctr">
            <a:noAutofit/>
          </a:bodyPr>
          <a:lstStyle>
            <a:lvl1pPr algn="ctr">
              <a:defRPr sz="48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br>
              <a:rPr lang="en-US" dirty="0"/>
            </a:br>
            <a:br>
              <a:rPr lang="en-US" dirty="0"/>
            </a:br>
            <a:endParaRPr lang="en-US" dirty="0"/>
          </a:p>
        </p:txBody>
      </p:sp>
      <p:sp>
        <p:nvSpPr>
          <p:cNvPr id="6" name="TextBox 5"/>
          <p:cNvSpPr txBox="1"/>
          <p:nvPr userDrawn="1"/>
        </p:nvSpPr>
        <p:spPr>
          <a:xfrm>
            <a:off x="1523516" y="1886052"/>
            <a:ext cx="9144000" cy="769441"/>
          </a:xfrm>
          <a:prstGeom prst="rect">
            <a:avLst/>
          </a:prstGeom>
          <a:noFill/>
        </p:spPr>
        <p:txBody>
          <a:bodyPr wrap="square" rtlCol="0">
            <a:spAutoFit/>
          </a:bodyPr>
          <a:lstStyle/>
          <a:p>
            <a:pPr algn="ctr"/>
            <a:r>
              <a:rPr lang="de-DE" sz="4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t>
            </a:r>
            <a:r>
              <a:rPr lang="de-DE" sz="4400" baseline="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omplete</a:t>
            </a:r>
            <a:r>
              <a:rPr lang="de-DE" sz="4400" baseline="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de-DE" sz="4400" baseline="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the</a:t>
            </a:r>
            <a:r>
              <a:rPr lang="de-DE" sz="4400" baseline="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de-DE" sz="4400" baseline="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following</a:t>
            </a:r>
            <a:r>
              <a:rPr lang="de-DE" sz="4400" baseline="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de-DE" sz="4400" baseline="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exercises</a:t>
            </a:r>
            <a:r>
              <a:rPr lang="de-DE" sz="4400" baseline="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de-DE" sz="4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0459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5DB8AE-32AC-4FAA-B5FE-C2E6C43A2B06}" type="slidenum">
              <a:rPr lang="en-US" smtClean="0"/>
              <a:t>‹Nr.›</a:t>
            </a:fld>
            <a:endParaRPr lang="en-US"/>
          </a:p>
        </p:txBody>
      </p:sp>
      <p:sp>
        <p:nvSpPr>
          <p:cNvPr id="3" name="Title 1"/>
          <p:cNvSpPr>
            <a:spLocks noGrp="1"/>
          </p:cNvSpPr>
          <p:nvPr>
            <p:ph type="title"/>
          </p:nvPr>
        </p:nvSpPr>
        <p:spPr>
          <a:xfrm>
            <a:off x="432706" y="365125"/>
            <a:ext cx="11332029" cy="1325563"/>
          </a:xfrm>
        </p:spPr>
        <p:txBody>
          <a:bodyPr/>
          <a:lstStyle/>
          <a:p>
            <a:endParaRPr lang="de-DE" dirty="0"/>
          </a:p>
        </p:txBody>
      </p:sp>
      <p:pic>
        <p:nvPicPr>
          <p:cNvPr id="5" name="Content Placeholder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733" y="866273"/>
            <a:ext cx="8255107" cy="5833479"/>
          </a:xfrm>
          <a:prstGeom prst="rect">
            <a:avLst/>
          </a:prstGeom>
        </p:spPr>
      </p:pic>
    </p:spTree>
    <p:extLst>
      <p:ext uri="{BB962C8B-B14F-4D97-AF65-F5344CB8AC3E}">
        <p14:creationId xmlns:p14="http://schemas.microsoft.com/office/powerpoint/2010/main" val="215883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5DB8AE-32AC-4FAA-B5FE-C2E6C43A2B06}" type="slidenum">
              <a:rPr lang="en-US" smtClean="0"/>
              <a:t>‹Nr.›</a:t>
            </a:fld>
            <a:endParaRPr lang="en-US"/>
          </a:p>
        </p:txBody>
      </p:sp>
    </p:spTree>
    <p:extLst>
      <p:ext uri="{BB962C8B-B14F-4D97-AF65-F5344CB8AC3E}">
        <p14:creationId xmlns:p14="http://schemas.microsoft.com/office/powerpoint/2010/main" val="236915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46" userDrawn="1">
          <p15:clr>
            <a:srgbClr val="FBAE40"/>
          </p15:clr>
        </p15:guide>
        <p15:guide id="2" orient="horz" pos="3894" userDrawn="1">
          <p15:clr>
            <a:srgbClr val="FBAE40"/>
          </p15:clr>
        </p15:guide>
        <p15:guide id="3" pos="271" userDrawn="1">
          <p15:clr>
            <a:srgbClr val="FBAE40"/>
          </p15:clr>
        </p15:guide>
        <p15:guide id="4" pos="7416" userDrawn="1">
          <p15:clr>
            <a:srgbClr val="FBAE40"/>
          </p15:clr>
        </p15:guide>
        <p15:guide id="5" pos="3840" userDrawn="1">
          <p15:clr>
            <a:srgbClr val="FBAE40"/>
          </p15:clr>
        </p15:guide>
        <p15:guide id="6" orient="horz"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5DB8AE-32AC-4FAA-B5FE-C2E6C43A2B06}" type="slidenum">
              <a:rPr lang="en-US" smtClean="0"/>
              <a:t>‹Nr.›</a:t>
            </a:fld>
            <a:endParaRPr lang="en-US"/>
          </a:p>
        </p:txBody>
      </p:sp>
    </p:spTree>
    <p:extLst>
      <p:ext uri="{BB962C8B-B14F-4D97-AF65-F5344CB8AC3E}">
        <p14:creationId xmlns:p14="http://schemas.microsoft.com/office/powerpoint/2010/main" val="129602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5DB8AE-32AC-4FAA-B5FE-C2E6C43A2B06}" type="slidenum">
              <a:rPr lang="en-US" smtClean="0"/>
              <a:t>‹Nr.›</a:t>
            </a:fld>
            <a:endParaRPr lang="en-US"/>
          </a:p>
        </p:txBody>
      </p:sp>
    </p:spTree>
    <p:extLst>
      <p:ext uri="{BB962C8B-B14F-4D97-AF65-F5344CB8AC3E}">
        <p14:creationId xmlns:p14="http://schemas.microsoft.com/office/powerpoint/2010/main" val="51737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5DB8AE-32AC-4FAA-B5FE-C2E6C43A2B06}" type="slidenum">
              <a:rPr lang="en-US" smtClean="0"/>
              <a:pPr/>
              <a:t>‹Nr.›</a:t>
            </a:fld>
            <a:endParaRPr lang="en-US"/>
          </a:p>
        </p:txBody>
      </p:sp>
    </p:spTree>
    <p:extLst>
      <p:ext uri="{BB962C8B-B14F-4D97-AF65-F5344CB8AC3E}">
        <p14:creationId xmlns:p14="http://schemas.microsoft.com/office/powerpoint/2010/main" val="1612381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5DB8AE-32AC-4FAA-B5FE-C2E6C43A2B06}" type="slidenum">
              <a:rPr lang="en-US" smtClean="0"/>
              <a:t>‹Nr.›</a:t>
            </a:fld>
            <a:endParaRPr lang="en-US"/>
          </a:p>
        </p:txBody>
      </p:sp>
    </p:spTree>
    <p:extLst>
      <p:ext uri="{BB962C8B-B14F-4D97-AF65-F5344CB8AC3E}">
        <p14:creationId xmlns:p14="http://schemas.microsoft.com/office/powerpoint/2010/main" val="223404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5DB8AE-32AC-4FAA-B5FE-C2E6C43A2B06}" type="slidenum">
              <a:rPr lang="en-US" smtClean="0"/>
              <a:pPr/>
              <a:t>‹Nr.›</a:t>
            </a:fld>
            <a:endParaRPr lang="en-US"/>
          </a:p>
        </p:txBody>
      </p:sp>
    </p:spTree>
    <p:extLst>
      <p:ext uri="{BB962C8B-B14F-4D97-AF65-F5344CB8AC3E}">
        <p14:creationId xmlns:p14="http://schemas.microsoft.com/office/powerpoint/2010/main" val="1525915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5DB8AE-32AC-4FAA-B5FE-C2E6C43A2B06}" type="slidenum">
              <a:rPr lang="en-US" smtClean="0"/>
              <a:pPr/>
              <a:t>‹Nr.›</a:t>
            </a:fld>
            <a:endParaRPr lang="en-US"/>
          </a:p>
        </p:txBody>
      </p:sp>
    </p:spTree>
    <p:extLst>
      <p:ext uri="{BB962C8B-B14F-4D97-AF65-F5344CB8AC3E}">
        <p14:creationId xmlns:p14="http://schemas.microsoft.com/office/powerpoint/2010/main" val="203256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5DB8AE-32AC-4FAA-B5FE-C2E6C43A2B06}" type="slidenum">
              <a:rPr lang="en-US" smtClean="0"/>
              <a:pPr/>
              <a:t>‹Nr.›</a:t>
            </a:fld>
            <a:endParaRPr lang="en-US"/>
          </a:p>
        </p:txBody>
      </p:sp>
    </p:spTree>
    <p:extLst>
      <p:ext uri="{BB962C8B-B14F-4D97-AF65-F5344CB8AC3E}">
        <p14:creationId xmlns:p14="http://schemas.microsoft.com/office/powerpoint/2010/main" val="135895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5DB8AE-32AC-4FAA-B5FE-C2E6C43A2B06}" type="slidenum">
              <a:rPr lang="en-US" smtClean="0"/>
              <a:pPr/>
              <a:t>‹Nr.›</a:t>
            </a:fld>
            <a:endParaRPr lang="en-US"/>
          </a:p>
        </p:txBody>
      </p:sp>
      <p:sp>
        <p:nvSpPr>
          <p:cNvPr id="7" name="TextBox 6"/>
          <p:cNvSpPr txBox="1"/>
          <p:nvPr userDrawn="1"/>
        </p:nvSpPr>
        <p:spPr>
          <a:xfrm>
            <a:off x="432706" y="6412171"/>
            <a:ext cx="1926773" cy="246221"/>
          </a:xfrm>
          <a:prstGeom prst="rect">
            <a:avLst/>
          </a:prstGeom>
          <a:noFill/>
        </p:spPr>
        <p:txBody>
          <a:bodyPr wrap="square" rtlCol="0">
            <a:spAutoFit/>
          </a:bodyPr>
          <a:lstStyle/>
          <a:p>
            <a:r>
              <a:rPr lang="en-US" sz="1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 2020</a:t>
            </a:r>
          </a:p>
        </p:txBody>
      </p:sp>
      <p:pic>
        <p:nvPicPr>
          <p:cNvPr id="10" name="Picture 9" descr="A close up of a sign&#10;&#10;Description automatically generated">
            <a:extLst>
              <a:ext uri="{FF2B5EF4-FFF2-40B4-BE49-F238E27FC236}">
                <a16:creationId xmlns:a16="http://schemas.microsoft.com/office/drawing/2014/main" id="{A4E44FA9-3E58-4FC0-8EBF-9401F4A98386}"/>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89058" y="6379647"/>
            <a:ext cx="1511010" cy="311268"/>
          </a:xfrm>
          <a:prstGeom prst="rect">
            <a:avLst/>
          </a:prstGeom>
        </p:spPr>
      </p:pic>
    </p:spTree>
    <p:extLst>
      <p:ext uri="{BB962C8B-B14F-4D97-AF65-F5344CB8AC3E}">
        <p14:creationId xmlns:p14="http://schemas.microsoft.com/office/powerpoint/2010/main" val="403184571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649" r:id="rId16"/>
    <p:sldLayoutId id="2147483656" r:id="rId17"/>
    <p:sldLayoutId id="214748365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49.png"/><Relationship Id="rId4" Type="http://schemas.openxmlformats.org/officeDocument/2006/relationships/image" Target="../media/image48.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51.png"/><Relationship Id="rId4" Type="http://schemas.openxmlformats.org/officeDocument/2006/relationships/image" Target="../media/image50.png"/></Relationships>
</file>

<file path=ppt/slides/_rels/slide1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xml"/><Relationship Id="rId1" Type="http://schemas.openxmlformats.org/officeDocument/2006/relationships/tags" Target="../tags/tag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0872" y="3127512"/>
            <a:ext cx="11332028" cy="2678389"/>
          </a:xfrm>
        </p:spPr>
        <p:txBody>
          <a:bodyPr/>
          <a:lstStyle/>
          <a:p>
            <a:r>
              <a:rPr lang="de-DE" dirty="0"/>
              <a:t>Automation </a:t>
            </a:r>
            <a:r>
              <a:rPr lang="de-DE" dirty="0" err="1"/>
              <a:t>Specialist</a:t>
            </a:r>
            <a:r>
              <a:rPr lang="de-DE" dirty="0"/>
              <a:t> Level 1</a:t>
            </a:r>
          </a:p>
        </p:txBody>
      </p:sp>
    </p:spTree>
    <p:extLst>
      <p:ext uri="{BB962C8B-B14F-4D97-AF65-F5344CB8AC3E}">
        <p14:creationId xmlns:p14="http://schemas.microsoft.com/office/powerpoint/2010/main" val="352075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00F2F5-5893-2759-60CA-A0CEB5FA889D}"/>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B26617DE-BB8D-7C98-92BB-0C15BC41E309}"/>
              </a:ext>
            </a:extLst>
          </p:cNvPr>
          <p:cNvSpPr>
            <a:spLocks noGrp="1"/>
          </p:cNvSpPr>
          <p:nvPr>
            <p:ph idx="1"/>
          </p:nvPr>
        </p:nvSpPr>
        <p:spPr/>
        <p:txBody>
          <a:bodyPr/>
          <a:lstStyle/>
          <a:p>
            <a:endParaRPr lang="de-CH"/>
          </a:p>
        </p:txBody>
      </p:sp>
      <p:pic>
        <p:nvPicPr>
          <p:cNvPr id="5" name="Grafik 4">
            <a:extLst>
              <a:ext uri="{FF2B5EF4-FFF2-40B4-BE49-F238E27FC236}">
                <a16:creationId xmlns:a16="http://schemas.microsoft.com/office/drawing/2014/main" id="{103FE141-B79D-BB4E-E972-9E459E664CB0}"/>
              </a:ext>
            </a:extLst>
          </p:cNvPr>
          <p:cNvPicPr>
            <a:picLocks noChangeAspect="1"/>
          </p:cNvPicPr>
          <p:nvPr/>
        </p:nvPicPr>
        <p:blipFill>
          <a:blip r:embed="rId2"/>
          <a:stretch>
            <a:fillRect/>
          </a:stretch>
        </p:blipFill>
        <p:spPr>
          <a:xfrm>
            <a:off x="838200" y="1745040"/>
            <a:ext cx="10047389" cy="3367919"/>
          </a:xfrm>
          <a:prstGeom prst="rect">
            <a:avLst/>
          </a:prstGeom>
        </p:spPr>
      </p:pic>
      <p:sp>
        <p:nvSpPr>
          <p:cNvPr id="4" name="Rechteck 3">
            <a:extLst>
              <a:ext uri="{FF2B5EF4-FFF2-40B4-BE49-F238E27FC236}">
                <a16:creationId xmlns:a16="http://schemas.microsoft.com/office/drawing/2014/main" id="{8C74793E-13E9-4551-45CD-456ABFC95421}"/>
              </a:ext>
            </a:extLst>
          </p:cNvPr>
          <p:cNvSpPr/>
          <p:nvPr/>
        </p:nvSpPr>
        <p:spPr>
          <a:xfrm>
            <a:off x="1011115" y="2934310"/>
            <a:ext cx="9530862" cy="58908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Tree>
    <p:extLst>
      <p:ext uri="{BB962C8B-B14F-4D97-AF65-F5344CB8AC3E}">
        <p14:creationId xmlns:p14="http://schemas.microsoft.com/office/powerpoint/2010/main" val="7764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1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Dynamic Comparison</a:t>
            </a:r>
          </a:p>
        </p:txBody>
      </p:sp>
      <p:sp>
        <p:nvSpPr>
          <p:cNvPr id="3" name="Content Placeholder 2"/>
          <p:cNvSpPr>
            <a:spLocks noGrp="1"/>
          </p:cNvSpPr>
          <p:nvPr>
            <p:ph sz="half" idx="1"/>
          </p:nvPr>
        </p:nvSpPr>
        <p:spPr/>
        <p:txBody>
          <a:bodyPr/>
          <a:lstStyle/>
          <a:p>
            <a:pPr marL="514350" indent="-514350">
              <a:lnSpc>
                <a:spcPct val="150000"/>
              </a:lnSpc>
              <a:buAutoNum type="arabicPeriod"/>
            </a:pPr>
            <a:r>
              <a:rPr lang="en-US" dirty="0"/>
              <a:t>Select a </a:t>
            </a:r>
            <a:r>
              <a:rPr lang="en-US" dirty="0" err="1"/>
              <a:t>TestStepValue</a:t>
            </a:r>
            <a:r>
              <a:rPr lang="en-US" dirty="0"/>
              <a:t> and enter the string you want to verify</a:t>
            </a:r>
          </a:p>
          <a:p>
            <a:pPr marL="514350" indent="-514350">
              <a:lnSpc>
                <a:spcPct val="150000"/>
              </a:lnSpc>
              <a:buFont typeface="Wingdings" panose="05000000000000000000" pitchFamily="2" charset="2"/>
              <a:buAutoNum type="arabicPeriod"/>
            </a:pPr>
            <a:r>
              <a:rPr lang="en-US" dirty="0"/>
              <a:t>Replace the dynamic portion of the string using {XB[</a:t>
            </a:r>
            <a:r>
              <a:rPr lang="en-US" dirty="0" err="1"/>
              <a:t>Buffername</a:t>
            </a:r>
            <a:r>
              <a:rPr lang="en-US" dirty="0"/>
              <a:t>]}</a:t>
            </a:r>
          </a:p>
          <a:p>
            <a:pPr marL="514350" indent="-514350">
              <a:lnSpc>
                <a:spcPct val="150000"/>
              </a:lnSpc>
              <a:buFont typeface="Wingdings" panose="05000000000000000000" pitchFamily="2" charset="2"/>
              <a:buAutoNum type="arabicPeriod"/>
            </a:pPr>
            <a:r>
              <a:rPr lang="en-US" dirty="0"/>
              <a:t>Set the ActionMode to Verify</a:t>
            </a:r>
          </a:p>
          <a:p>
            <a:endParaRPr lang="en-US" dirty="0"/>
          </a:p>
          <a:p>
            <a:pPr marL="514350" indent="-514350">
              <a:buAutoNum type="arabicPeriod"/>
            </a:pPr>
            <a:endParaRPr lang="en-US" dirty="0"/>
          </a:p>
          <a:p>
            <a:endParaRPr lang="en-US" dirty="0"/>
          </a:p>
        </p:txBody>
      </p:sp>
    </p:spTree>
    <p:extLst>
      <p:ext uri="{BB962C8B-B14F-4D97-AF65-F5344CB8AC3E}">
        <p14:creationId xmlns:p14="http://schemas.microsoft.com/office/powerpoint/2010/main" val="33342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by Parent</a:t>
            </a:r>
          </a:p>
        </p:txBody>
      </p:sp>
      <p:sp>
        <p:nvSpPr>
          <p:cNvPr id="3" name="Content Placeholder 2"/>
          <p:cNvSpPr>
            <a:spLocks noGrp="1"/>
          </p:cNvSpPr>
          <p:nvPr>
            <p:ph sz="half" idx="1"/>
          </p:nvPr>
        </p:nvSpPr>
        <p:spPr/>
        <p:txBody>
          <a:bodyPr/>
          <a:lstStyle/>
          <a:p>
            <a:pPr marL="514350" indent="-514350">
              <a:buAutoNum type="arabicPeriod"/>
            </a:pPr>
            <a:r>
              <a:rPr lang="en-US" dirty="0"/>
              <a:t>Select the control to identify in  XScan</a:t>
            </a:r>
          </a:p>
          <a:p>
            <a:pPr marL="514350" indent="-514350">
              <a:buFont typeface="Wingdings" panose="05000000000000000000" pitchFamily="2" charset="2"/>
              <a:buAutoNum type="arabicPeriod"/>
            </a:pPr>
            <a:r>
              <a:rPr lang="en-US" dirty="0"/>
              <a:t>Locate and select its parent control</a:t>
            </a:r>
          </a:p>
          <a:p>
            <a:pPr marL="514350" indent="-514350">
              <a:buFont typeface="Wingdings" panose="05000000000000000000" pitchFamily="2" charset="2"/>
              <a:buAutoNum type="arabicPeriod"/>
            </a:pPr>
            <a:r>
              <a:rPr lang="en-US" dirty="0"/>
              <a:t>Ensure that the parent control is uniquely identifiable</a:t>
            </a:r>
          </a:p>
          <a:p>
            <a:pPr marL="514350" indent="-514350">
              <a:buFont typeface="Wingdings" panose="05000000000000000000" pitchFamily="2" charset="2"/>
              <a:buAutoNum type="arabicPeriod"/>
            </a:pPr>
            <a:r>
              <a:rPr lang="en-US" dirty="0"/>
              <a:t>Save </a:t>
            </a:r>
            <a:endParaRPr lang="de-DE" dirty="0"/>
          </a:p>
          <a:p>
            <a:pPr marL="514350" indent="-514350">
              <a:buFont typeface="Wingdings" panose="05000000000000000000" pitchFamily="2" charset="2"/>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23042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407" y="2681555"/>
            <a:ext cx="5205046" cy="2116476"/>
          </a:xfrm>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11a </a:t>
            </a:r>
            <a:r>
              <a:rPr lang="en-US" dirty="0"/>
              <a:t>Dynamic Comparison</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11b</a:t>
            </a:r>
            <a:r>
              <a:rPr lang="en-US" dirty="0"/>
              <a:t> Parent Control and Dynamic ID</a:t>
            </a:r>
            <a:endParaRPr lang="de-DE" dirty="0"/>
          </a:p>
        </p:txBody>
      </p:sp>
    </p:spTree>
    <p:extLst>
      <p:ext uri="{BB962C8B-B14F-4D97-AF65-F5344CB8AC3E}">
        <p14:creationId xmlns:p14="http://schemas.microsoft.com/office/powerpoint/2010/main" val="90291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12</a:t>
            </a:r>
          </a:p>
        </p:txBody>
      </p:sp>
      <p:sp>
        <p:nvSpPr>
          <p:cNvPr id="3" name="Content Placeholder 2"/>
          <p:cNvSpPr>
            <a:spLocks noGrp="1"/>
          </p:cNvSpPr>
          <p:nvPr>
            <p:ph sz="half" idx="1"/>
          </p:nvPr>
        </p:nvSpPr>
        <p:spPr/>
        <p:txBody>
          <a:bodyPr/>
          <a:lstStyle/>
          <a:p>
            <a:r>
              <a:rPr lang="de-DE" dirty="0" err="1"/>
              <a:t>ResultCount</a:t>
            </a:r>
            <a:endParaRPr lang="de-DE" dirty="0"/>
          </a:p>
          <a:p>
            <a:r>
              <a:rPr lang="de-DE" dirty="0" err="1"/>
              <a:t>and</a:t>
            </a:r>
            <a:r>
              <a:rPr lang="de-DE" dirty="0"/>
              <a:t> Repetition</a:t>
            </a:r>
          </a:p>
        </p:txBody>
      </p:sp>
    </p:spTree>
    <p:extLst>
      <p:ext uri="{BB962C8B-B14F-4D97-AF65-F5344CB8AC3E}">
        <p14:creationId xmlns:p14="http://schemas.microsoft.com/office/powerpoint/2010/main" val="383094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97430" y="1314450"/>
            <a:ext cx="9318983" cy="2585323"/>
          </a:xfrm>
          <a:prstGeom prst="rect">
            <a:avLst/>
          </a:prstGeom>
          <a:noFill/>
        </p:spPr>
        <p:txBody>
          <a:bodyPr wrap="square" rtlCol="0">
            <a:spAutoFit/>
          </a:bodyPr>
          <a:lstStyle/>
          <a:p>
            <a:r>
              <a:rPr lang="en-US" sz="3600" u="sng" dirty="0" err="1">
                <a:latin typeface="Open Sans" panose="020B0606030504020204" pitchFamily="34" charset="0"/>
                <a:ea typeface="Open Sans" panose="020B0606030504020204" pitchFamily="34" charset="0"/>
                <a:cs typeface="Open Sans" panose="020B0606030504020204" pitchFamily="34" charset="0"/>
              </a:rPr>
              <a:t>ExplicitName</a:t>
            </a:r>
            <a:endParaRPr lang="en-US" sz="3600" u="sng"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Is a configuration parameter which can be added to a Module which allows a change in the TestStepValue name which reflects a technical identification.</a:t>
            </a:r>
          </a:p>
        </p:txBody>
      </p:sp>
    </p:spTree>
    <p:extLst>
      <p:ext uri="{BB962C8B-B14F-4D97-AF65-F5344CB8AC3E}">
        <p14:creationId xmlns:p14="http://schemas.microsoft.com/office/powerpoint/2010/main" val="203677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97430" y="1257300"/>
            <a:ext cx="9479003" cy="3866555"/>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Index</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Numbers objects that have the same properties, or do not have a unique identifier, in the order they appear on the page, using #1, #2, #3 and so on, </a:t>
            </a:r>
            <a:r>
              <a:rPr lang="en-US" sz="2800" dirty="0" err="1">
                <a:latin typeface="Open Sans" panose="020B0606030504020204" pitchFamily="34" charset="0"/>
                <a:ea typeface="Open Sans" panose="020B0606030504020204" pitchFamily="34" charset="0"/>
                <a:cs typeface="Open Sans" panose="020B0606030504020204" pitchFamily="34" charset="0"/>
              </a:rPr>
              <a:t>ExplicitName</a:t>
            </a:r>
            <a:r>
              <a:rPr lang="en-US" sz="2800" dirty="0">
                <a:latin typeface="Open Sans" panose="020B0606030504020204" pitchFamily="34" charset="0"/>
                <a:ea typeface="Open Sans" panose="020B0606030504020204" pitchFamily="34" charset="0"/>
                <a:cs typeface="Open Sans" panose="020B0606030504020204" pitchFamily="34" charset="0"/>
              </a:rPr>
              <a:t> allows Tricentis Tosca to steer these objects using the index, taking into account any dynamic changes.</a:t>
            </a:r>
          </a:p>
        </p:txBody>
      </p:sp>
    </p:spTree>
    <p:extLst>
      <p:ext uri="{BB962C8B-B14F-4D97-AF65-F5344CB8AC3E}">
        <p14:creationId xmlns:p14="http://schemas.microsoft.com/office/powerpoint/2010/main" val="39978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118360" y="1256983"/>
            <a:ext cx="8648700" cy="3231654"/>
          </a:xfrm>
          <a:prstGeom prst="rect">
            <a:avLst/>
          </a:prstGeom>
          <a:noFill/>
        </p:spPr>
        <p:txBody>
          <a:bodyPr wrap="square" rtlCol="0">
            <a:spAutoFit/>
          </a:bodyPr>
          <a:lstStyle/>
          <a:p>
            <a:r>
              <a:rPr lang="en-US" sz="3600" u="sng" dirty="0" err="1">
                <a:latin typeface="Open Sans" panose="020B0606030504020204" pitchFamily="34" charset="0"/>
                <a:ea typeface="Open Sans" panose="020B0606030504020204" pitchFamily="34" charset="0"/>
                <a:cs typeface="Open Sans" panose="020B0606030504020204" pitchFamily="34" charset="0"/>
              </a:rPr>
              <a:t>ResultCount</a:t>
            </a:r>
            <a:endParaRPr lang="en-US" sz="3600" u="sng"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Is a property that is the result of a counting process which can be used for all controls. </a:t>
            </a:r>
            <a:r>
              <a:rPr lang="en-US" sz="2800" dirty="0" err="1">
                <a:latin typeface="Open Sans" panose="020B0606030504020204" pitchFamily="34" charset="0"/>
                <a:ea typeface="Open Sans" panose="020B0606030504020204" pitchFamily="34" charset="0"/>
                <a:cs typeface="Open Sans" panose="020B0606030504020204" pitchFamily="34" charset="0"/>
              </a:rPr>
              <a:t>RowCount</a:t>
            </a:r>
            <a:r>
              <a:rPr lang="en-US" sz="2800" dirty="0">
                <a:latin typeface="Open Sans" panose="020B0606030504020204" pitchFamily="34" charset="0"/>
                <a:ea typeface="Open Sans" panose="020B0606030504020204" pitchFamily="34" charset="0"/>
                <a:cs typeface="Open Sans" panose="020B0606030504020204" pitchFamily="34" charset="0"/>
              </a:rPr>
              <a:t> and </a:t>
            </a:r>
            <a:r>
              <a:rPr lang="en-US" sz="2800" dirty="0" err="1">
                <a:latin typeface="Open Sans" panose="020B0606030504020204" pitchFamily="34" charset="0"/>
                <a:ea typeface="Open Sans" panose="020B0606030504020204" pitchFamily="34" charset="0"/>
                <a:cs typeface="Open Sans" panose="020B0606030504020204" pitchFamily="34" charset="0"/>
              </a:rPr>
              <a:t>ColumnCount</a:t>
            </a:r>
            <a:r>
              <a:rPr lang="en-US" sz="2800" dirty="0">
                <a:latin typeface="Open Sans" panose="020B0606030504020204" pitchFamily="34" charset="0"/>
                <a:ea typeface="Open Sans" panose="020B0606030504020204" pitchFamily="34" charset="0"/>
                <a:cs typeface="Open Sans" panose="020B0606030504020204" pitchFamily="34" charset="0"/>
              </a:rPr>
              <a:t> can also be used for tables</a:t>
            </a:r>
          </a:p>
        </p:txBody>
      </p:sp>
    </p:spTree>
    <p:extLst>
      <p:ext uri="{BB962C8B-B14F-4D97-AF65-F5344CB8AC3E}">
        <p14:creationId xmlns:p14="http://schemas.microsoft.com/office/powerpoint/2010/main" val="156792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04061" y="1154112"/>
            <a:ext cx="6717029" cy="2147126"/>
          </a:xfrm>
          <a:prstGeom prst="rect">
            <a:avLst/>
          </a:prstGeom>
          <a:noFill/>
        </p:spPr>
        <p:txBody>
          <a:bodyPr wrap="square" rtlCol="0">
            <a:spAutoFit/>
          </a:bodyPr>
          <a:lstStyle/>
          <a:p>
            <a:pPr>
              <a:lnSpc>
                <a:spcPct val="150000"/>
              </a:lnSpc>
            </a:pPr>
            <a:r>
              <a:rPr lang="en-US" sz="3600" u="sng" dirty="0" err="1">
                <a:latin typeface="Open Sans" panose="020B0606030504020204" pitchFamily="34" charset="0"/>
                <a:ea typeface="Open Sans" panose="020B0606030504020204" pitchFamily="34" charset="0"/>
                <a:cs typeface="Open Sans" panose="020B0606030504020204" pitchFamily="34" charset="0"/>
              </a:rPr>
              <a:t>Tbox</a:t>
            </a:r>
            <a:r>
              <a:rPr lang="en-US" sz="3600" u="sng" dirty="0">
                <a:latin typeface="Open Sans" panose="020B0606030504020204" pitchFamily="34" charset="0"/>
                <a:ea typeface="Open Sans" panose="020B0606030504020204" pitchFamily="34" charset="0"/>
                <a:cs typeface="Open Sans" panose="020B0606030504020204" pitchFamily="34" charset="0"/>
              </a:rPr>
              <a:t> Set Buffer</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Is a standard Module which allows you to set a value to a Buffer manually</a:t>
            </a:r>
          </a:p>
        </p:txBody>
      </p:sp>
    </p:spTree>
    <p:extLst>
      <p:ext uri="{BB962C8B-B14F-4D97-AF65-F5344CB8AC3E}">
        <p14:creationId xmlns:p14="http://schemas.microsoft.com/office/powerpoint/2010/main" val="3526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04061" y="1154112"/>
            <a:ext cx="9540239" cy="4154984"/>
          </a:xfrm>
          <a:prstGeom prst="rect">
            <a:avLst/>
          </a:prstGeom>
          <a:noFill/>
        </p:spPr>
        <p:txBody>
          <a:bodyPr wrap="square" rtlCol="0">
            <a:spAutoFit/>
          </a:bodyPr>
          <a:lstStyle/>
          <a:p>
            <a:pPr>
              <a:lnSpc>
                <a:spcPct val="150000"/>
              </a:lnSpc>
            </a:pPr>
            <a:r>
              <a:rPr lang="en-US" sz="3600" u="sng" dirty="0">
                <a:latin typeface="Open Sans" panose="020B0606030504020204" pitchFamily="34" charset="0"/>
                <a:ea typeface="Open Sans" panose="020B0606030504020204" pitchFamily="34" charset="0"/>
                <a:cs typeface="Open Sans" panose="020B0606030504020204" pitchFamily="34" charset="0"/>
              </a:rPr>
              <a:t>Repetition</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Is a parameter which instructs Tosca to repeat the steps within the specified level a specified number of times. We can specify repetition on the TestStep Folder level only, which tells Tricentis Tosca to repeat the steps within the folder</a:t>
            </a:r>
          </a:p>
        </p:txBody>
      </p:sp>
    </p:spTree>
    <p:extLst>
      <p:ext uri="{BB962C8B-B14F-4D97-AF65-F5344CB8AC3E}">
        <p14:creationId xmlns:p14="http://schemas.microsoft.com/office/powerpoint/2010/main" val="233488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01</a:t>
            </a:r>
          </a:p>
        </p:txBody>
      </p:sp>
      <p:sp>
        <p:nvSpPr>
          <p:cNvPr id="3" name="Content Placeholder 2"/>
          <p:cNvSpPr>
            <a:spLocks noGrp="1"/>
          </p:cNvSpPr>
          <p:nvPr>
            <p:ph sz="half" idx="1"/>
          </p:nvPr>
        </p:nvSpPr>
        <p:spPr/>
        <p:txBody>
          <a:bodyPr/>
          <a:lstStyle/>
          <a:p>
            <a:r>
              <a:rPr lang="de-DE" dirty="0"/>
              <a:t>Creation of a Module</a:t>
            </a:r>
          </a:p>
        </p:txBody>
      </p:sp>
    </p:spTree>
    <p:extLst>
      <p:ext uri="{BB962C8B-B14F-4D97-AF65-F5344CB8AC3E}">
        <p14:creationId xmlns:p14="http://schemas.microsoft.com/office/powerpoint/2010/main" val="1374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ResultCount </a:t>
            </a:r>
          </a:p>
        </p:txBody>
      </p:sp>
      <p:sp>
        <p:nvSpPr>
          <p:cNvPr id="3" name="Content Placeholder 2"/>
          <p:cNvSpPr>
            <a:spLocks noGrp="1"/>
          </p:cNvSpPr>
          <p:nvPr>
            <p:ph sz="half" idx="1"/>
          </p:nvPr>
        </p:nvSpPr>
        <p:spPr/>
        <p:txBody>
          <a:bodyPr>
            <a:normAutofit fontScale="25000" lnSpcReduction="20000"/>
          </a:bodyPr>
          <a:lstStyle/>
          <a:p>
            <a:pPr marL="514350" indent="-514350">
              <a:lnSpc>
                <a:spcPct val="170000"/>
              </a:lnSpc>
              <a:buAutoNum type="arabicPeriod"/>
            </a:pPr>
            <a:r>
              <a:rPr lang="en-US" sz="9600" dirty="0"/>
              <a:t>Navigate to the </a:t>
            </a:r>
            <a:r>
              <a:rPr lang="en-US" sz="9600" dirty="0" err="1"/>
              <a:t>TestStepValue</a:t>
            </a:r>
            <a:endParaRPr lang="en-US" sz="9600" dirty="0"/>
          </a:p>
          <a:p>
            <a:pPr marL="514350" indent="-514350">
              <a:lnSpc>
                <a:spcPct val="170000"/>
              </a:lnSpc>
              <a:buFont typeface="Wingdings" panose="05000000000000000000" pitchFamily="2" charset="2"/>
              <a:buAutoNum type="arabicPeriod"/>
            </a:pPr>
            <a:r>
              <a:rPr lang="en-US" sz="9600" dirty="0"/>
              <a:t>Set applicable ActionMode</a:t>
            </a:r>
          </a:p>
          <a:p>
            <a:pPr marL="514350" indent="-514350">
              <a:lnSpc>
                <a:spcPct val="170000"/>
              </a:lnSpc>
              <a:buFont typeface="Wingdings" panose="05000000000000000000" pitchFamily="2" charset="2"/>
              <a:buAutoNum type="arabicPeriod"/>
            </a:pPr>
            <a:r>
              <a:rPr lang="en-US" sz="9600" dirty="0"/>
              <a:t>Click the blue drop down arrow in the value cell</a:t>
            </a:r>
          </a:p>
          <a:p>
            <a:pPr marL="514350" indent="-514350">
              <a:lnSpc>
                <a:spcPct val="170000"/>
              </a:lnSpc>
              <a:buFont typeface="Wingdings" panose="05000000000000000000" pitchFamily="2" charset="2"/>
              <a:buAutoNum type="arabicPeriod"/>
            </a:pPr>
            <a:r>
              <a:rPr lang="en-US" sz="9600" dirty="0"/>
              <a:t>Enter ResultCount in the left textbox and select an operator and value</a:t>
            </a:r>
          </a:p>
          <a:p>
            <a:pPr marL="514350" indent="-514350">
              <a:buFont typeface="Wingdings" panose="05000000000000000000" pitchFamily="2" charset="2"/>
              <a:buAutoNum type="arabicPeriod"/>
            </a:pPr>
            <a:endParaRPr lang="de-DE" dirty="0"/>
          </a:p>
          <a:p>
            <a:pPr marL="514350" indent="-514350">
              <a:buAutoNum type="arabicPeriod"/>
            </a:pPr>
            <a:endParaRPr lang="en-US" dirty="0"/>
          </a:p>
          <a:p>
            <a:r>
              <a:rPr lang="en-US" dirty="0"/>
              <a:t> </a:t>
            </a:r>
          </a:p>
        </p:txBody>
      </p:sp>
    </p:spTree>
    <p:extLst>
      <p:ext uri="{BB962C8B-B14F-4D97-AF65-F5344CB8AC3E}">
        <p14:creationId xmlns:p14="http://schemas.microsoft.com/office/powerpoint/2010/main" val="226779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ExplicitName</a:t>
            </a:r>
          </a:p>
        </p:txBody>
      </p:sp>
      <p:sp>
        <p:nvSpPr>
          <p:cNvPr id="3" name="Content Placeholder 2"/>
          <p:cNvSpPr>
            <a:spLocks noGrp="1"/>
          </p:cNvSpPr>
          <p:nvPr>
            <p:ph sz="half" idx="1"/>
          </p:nvPr>
        </p:nvSpPr>
        <p:spPr/>
        <p:txBody>
          <a:bodyPr>
            <a:normAutofit/>
          </a:bodyPr>
          <a:lstStyle/>
          <a:p>
            <a:pPr marL="514350" indent="-514350">
              <a:lnSpc>
                <a:spcPct val="150000"/>
              </a:lnSpc>
              <a:buAutoNum type="arabicPeriod"/>
            </a:pPr>
            <a:r>
              <a:rPr lang="en-US" dirty="0"/>
              <a:t>Add Configuration Parameter “ExplicitName” to the Module Attribute</a:t>
            </a:r>
          </a:p>
          <a:p>
            <a:pPr marL="514350" indent="-514350">
              <a:lnSpc>
                <a:spcPct val="150000"/>
              </a:lnSpc>
              <a:buFont typeface="Wingdings" panose="05000000000000000000" pitchFamily="2" charset="2"/>
              <a:buAutoNum type="arabicPeriod"/>
            </a:pPr>
            <a:r>
              <a:rPr lang="en-US" dirty="0"/>
              <a:t>Set the Value to True</a:t>
            </a:r>
          </a:p>
          <a:p>
            <a:pPr marL="514350" indent="-514350">
              <a:lnSpc>
                <a:spcPct val="150000"/>
              </a:lnSpc>
              <a:buFont typeface="Wingdings" panose="05000000000000000000" pitchFamily="2" charset="2"/>
              <a:buAutoNum type="arabicPeriod"/>
            </a:pPr>
            <a:r>
              <a:rPr lang="en-US" dirty="0"/>
              <a:t>Rename corresponding </a:t>
            </a:r>
            <a:r>
              <a:rPr lang="en-US" dirty="0" err="1"/>
              <a:t>TestStepValue</a:t>
            </a:r>
            <a:r>
              <a:rPr lang="en-US" dirty="0"/>
              <a:t> if applicable  </a:t>
            </a:r>
            <a:endParaRPr lang="de-DE" dirty="0"/>
          </a:p>
          <a:p>
            <a:endParaRPr lang="en-US" dirty="0"/>
          </a:p>
          <a:p>
            <a:pPr marL="514350" indent="-514350">
              <a:buAutoNum type="arabicPeriod"/>
            </a:pPr>
            <a:endParaRPr lang="en-US" dirty="0"/>
          </a:p>
          <a:p>
            <a:endParaRPr lang="en-US" dirty="0"/>
          </a:p>
        </p:txBody>
      </p:sp>
    </p:spTree>
    <p:extLst>
      <p:ext uri="{BB962C8B-B14F-4D97-AF65-F5344CB8AC3E}">
        <p14:creationId xmlns:p14="http://schemas.microsoft.com/office/powerpoint/2010/main" val="330350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2681555"/>
            <a:ext cx="5102087" cy="2116476"/>
          </a:xfrm>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12a</a:t>
            </a:r>
            <a:r>
              <a:rPr lang="en-US" dirty="0"/>
              <a:t> ExplicitName</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12b</a:t>
            </a:r>
            <a:r>
              <a:rPr lang="en-US" dirty="0"/>
              <a:t> TBox set Buffer and ResultCount</a:t>
            </a:r>
            <a:endParaRPr lang="de-DE" dirty="0"/>
          </a:p>
        </p:txBody>
      </p:sp>
    </p:spTree>
    <p:extLst>
      <p:ext uri="{BB962C8B-B14F-4D97-AF65-F5344CB8AC3E}">
        <p14:creationId xmlns:p14="http://schemas.microsoft.com/office/powerpoint/2010/main" val="375729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096" y="2681555"/>
            <a:ext cx="5208104" cy="2116476"/>
          </a:xfrm>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12c</a:t>
            </a:r>
            <a:r>
              <a:rPr lang="en-US" dirty="0"/>
              <a:t> Repetition on Folder Level</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12d</a:t>
            </a:r>
            <a:r>
              <a:rPr lang="en-US" dirty="0"/>
              <a:t> ExplicitName on </a:t>
            </a:r>
            <a:r>
              <a:rPr lang="en-US" dirty="0" err="1"/>
              <a:t>TestStepValue</a:t>
            </a:r>
            <a:endParaRPr lang="de-DE" dirty="0"/>
          </a:p>
        </p:txBody>
      </p:sp>
    </p:spTree>
    <p:extLst>
      <p:ext uri="{BB962C8B-B14F-4D97-AF65-F5344CB8AC3E}">
        <p14:creationId xmlns:p14="http://schemas.microsoft.com/office/powerpoint/2010/main" val="153293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79B84DE-2824-96A3-D310-F25C9135FAD2}"/>
              </a:ext>
            </a:extLst>
          </p:cNvPr>
          <p:cNvSpPr txBox="1"/>
          <p:nvPr/>
        </p:nvSpPr>
        <p:spPr>
          <a:xfrm>
            <a:off x="1575881" y="1186774"/>
            <a:ext cx="8968902" cy="923330"/>
          </a:xfrm>
          <a:prstGeom prst="rect">
            <a:avLst/>
          </a:prstGeom>
          <a:noFill/>
        </p:spPr>
        <p:txBody>
          <a:bodyPr wrap="square" rtlCol="0">
            <a:spAutoFit/>
          </a:bodyPr>
          <a:lstStyle/>
          <a:p>
            <a:r>
              <a:rPr lang="de-CH" sz="5400" dirty="0" err="1"/>
              <a:t>Recap</a:t>
            </a:r>
            <a:endParaRPr lang="de-CH" sz="5400" dirty="0"/>
          </a:p>
        </p:txBody>
      </p:sp>
    </p:spTree>
    <p:extLst>
      <p:ext uri="{BB962C8B-B14F-4D97-AF65-F5344CB8AC3E}">
        <p14:creationId xmlns:p14="http://schemas.microsoft.com/office/powerpoint/2010/main" val="18169656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F7558-2423-59B9-94F7-8EA7F6C6E05A}"/>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0708E44D-4726-2492-0F68-21C7AC136C2B}"/>
              </a:ext>
            </a:extLst>
          </p:cNvPr>
          <p:cNvSpPr>
            <a:spLocks noGrp="1"/>
          </p:cNvSpPr>
          <p:nvPr>
            <p:ph idx="1"/>
          </p:nvPr>
        </p:nvSpPr>
        <p:spPr/>
        <p:txBody>
          <a:bodyPr/>
          <a:lstStyle/>
          <a:p>
            <a:endParaRPr lang="de-CH" dirty="0"/>
          </a:p>
        </p:txBody>
      </p:sp>
      <p:pic>
        <p:nvPicPr>
          <p:cNvPr id="6" name="Grafik 5">
            <a:extLst>
              <a:ext uri="{FF2B5EF4-FFF2-40B4-BE49-F238E27FC236}">
                <a16:creationId xmlns:a16="http://schemas.microsoft.com/office/drawing/2014/main" id="{3D2B99D2-8EC0-4980-E0EC-3BDDDD50293D}"/>
              </a:ext>
            </a:extLst>
          </p:cNvPr>
          <p:cNvPicPr>
            <a:picLocks noChangeAspect="1"/>
          </p:cNvPicPr>
          <p:nvPr/>
        </p:nvPicPr>
        <p:blipFill>
          <a:blip r:embed="rId2"/>
          <a:stretch>
            <a:fillRect/>
          </a:stretch>
        </p:blipFill>
        <p:spPr>
          <a:xfrm>
            <a:off x="2633179" y="2165495"/>
            <a:ext cx="6925642" cy="3057952"/>
          </a:xfrm>
          <a:prstGeom prst="rect">
            <a:avLst/>
          </a:prstGeom>
        </p:spPr>
      </p:pic>
    </p:spTree>
    <p:extLst>
      <p:ext uri="{BB962C8B-B14F-4D97-AF65-F5344CB8AC3E}">
        <p14:creationId xmlns:p14="http://schemas.microsoft.com/office/powerpoint/2010/main" val="17334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F7558-2423-59B9-94F7-8EA7F6C6E05A}"/>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0708E44D-4726-2492-0F68-21C7AC136C2B}"/>
              </a:ext>
            </a:extLst>
          </p:cNvPr>
          <p:cNvSpPr>
            <a:spLocks noGrp="1"/>
          </p:cNvSpPr>
          <p:nvPr>
            <p:ph idx="1"/>
          </p:nvPr>
        </p:nvSpPr>
        <p:spPr/>
        <p:txBody>
          <a:bodyPr/>
          <a:lstStyle/>
          <a:p>
            <a:endParaRPr lang="de-CH" dirty="0"/>
          </a:p>
        </p:txBody>
      </p:sp>
      <p:pic>
        <p:nvPicPr>
          <p:cNvPr id="6" name="Grafik 5">
            <a:extLst>
              <a:ext uri="{FF2B5EF4-FFF2-40B4-BE49-F238E27FC236}">
                <a16:creationId xmlns:a16="http://schemas.microsoft.com/office/drawing/2014/main" id="{3D2B99D2-8EC0-4980-E0EC-3BDDDD50293D}"/>
              </a:ext>
            </a:extLst>
          </p:cNvPr>
          <p:cNvPicPr>
            <a:picLocks noChangeAspect="1"/>
          </p:cNvPicPr>
          <p:nvPr/>
        </p:nvPicPr>
        <p:blipFill>
          <a:blip r:embed="rId2"/>
          <a:stretch>
            <a:fillRect/>
          </a:stretch>
        </p:blipFill>
        <p:spPr>
          <a:xfrm>
            <a:off x="2633179" y="2165495"/>
            <a:ext cx="6925642" cy="3057952"/>
          </a:xfrm>
          <a:prstGeom prst="rect">
            <a:avLst/>
          </a:prstGeom>
        </p:spPr>
      </p:pic>
      <p:sp>
        <p:nvSpPr>
          <p:cNvPr id="4" name="Rechteck 3">
            <a:extLst>
              <a:ext uri="{FF2B5EF4-FFF2-40B4-BE49-F238E27FC236}">
                <a16:creationId xmlns:a16="http://schemas.microsoft.com/office/drawing/2014/main" id="{CA79711C-B44A-DBAA-A614-BBCB431927A5}"/>
              </a:ext>
            </a:extLst>
          </p:cNvPr>
          <p:cNvSpPr/>
          <p:nvPr/>
        </p:nvSpPr>
        <p:spPr>
          <a:xfrm>
            <a:off x="2633179" y="4873895"/>
            <a:ext cx="4916129" cy="36379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56998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F7558-2423-59B9-94F7-8EA7F6C6E05A}"/>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0708E44D-4726-2492-0F68-21C7AC136C2B}"/>
              </a:ext>
            </a:extLst>
          </p:cNvPr>
          <p:cNvSpPr>
            <a:spLocks noGrp="1"/>
          </p:cNvSpPr>
          <p:nvPr>
            <p:ph idx="1"/>
          </p:nvPr>
        </p:nvSpPr>
        <p:spPr/>
        <p:txBody>
          <a:bodyPr/>
          <a:lstStyle/>
          <a:p>
            <a:endParaRPr lang="de-CH" dirty="0"/>
          </a:p>
        </p:txBody>
      </p:sp>
      <p:pic>
        <p:nvPicPr>
          <p:cNvPr id="7" name="Grafik 6">
            <a:extLst>
              <a:ext uri="{FF2B5EF4-FFF2-40B4-BE49-F238E27FC236}">
                <a16:creationId xmlns:a16="http://schemas.microsoft.com/office/drawing/2014/main" id="{FEC68C24-8F2F-A4F3-B233-B44A52F175D8}"/>
              </a:ext>
            </a:extLst>
          </p:cNvPr>
          <p:cNvPicPr>
            <a:picLocks noChangeAspect="1"/>
          </p:cNvPicPr>
          <p:nvPr/>
        </p:nvPicPr>
        <p:blipFill>
          <a:blip r:embed="rId2"/>
          <a:stretch>
            <a:fillRect/>
          </a:stretch>
        </p:blipFill>
        <p:spPr>
          <a:xfrm>
            <a:off x="2828469" y="2433498"/>
            <a:ext cx="6535062" cy="1991003"/>
          </a:xfrm>
          <a:prstGeom prst="rect">
            <a:avLst/>
          </a:prstGeom>
        </p:spPr>
      </p:pic>
    </p:spTree>
    <p:extLst>
      <p:ext uri="{BB962C8B-B14F-4D97-AF65-F5344CB8AC3E}">
        <p14:creationId xmlns:p14="http://schemas.microsoft.com/office/powerpoint/2010/main" val="36350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F7558-2423-59B9-94F7-8EA7F6C6E05A}"/>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0708E44D-4726-2492-0F68-21C7AC136C2B}"/>
              </a:ext>
            </a:extLst>
          </p:cNvPr>
          <p:cNvSpPr>
            <a:spLocks noGrp="1"/>
          </p:cNvSpPr>
          <p:nvPr>
            <p:ph idx="1"/>
          </p:nvPr>
        </p:nvSpPr>
        <p:spPr/>
        <p:txBody>
          <a:bodyPr/>
          <a:lstStyle/>
          <a:p>
            <a:endParaRPr lang="de-CH" dirty="0"/>
          </a:p>
        </p:txBody>
      </p:sp>
      <p:pic>
        <p:nvPicPr>
          <p:cNvPr id="9" name="Grafik 8">
            <a:extLst>
              <a:ext uri="{FF2B5EF4-FFF2-40B4-BE49-F238E27FC236}">
                <a16:creationId xmlns:a16="http://schemas.microsoft.com/office/drawing/2014/main" id="{46AF0920-F97F-78FF-1DE5-038B604C572D}"/>
              </a:ext>
            </a:extLst>
          </p:cNvPr>
          <p:cNvPicPr>
            <a:picLocks noChangeAspect="1"/>
          </p:cNvPicPr>
          <p:nvPr/>
        </p:nvPicPr>
        <p:blipFill>
          <a:blip r:embed="rId2"/>
          <a:stretch>
            <a:fillRect/>
          </a:stretch>
        </p:blipFill>
        <p:spPr>
          <a:xfrm>
            <a:off x="2942785" y="2400156"/>
            <a:ext cx="6306430" cy="2057687"/>
          </a:xfrm>
          <a:prstGeom prst="rect">
            <a:avLst/>
          </a:prstGeom>
        </p:spPr>
      </p:pic>
      <p:sp>
        <p:nvSpPr>
          <p:cNvPr id="4" name="Rechteck 3">
            <a:extLst>
              <a:ext uri="{FF2B5EF4-FFF2-40B4-BE49-F238E27FC236}">
                <a16:creationId xmlns:a16="http://schemas.microsoft.com/office/drawing/2014/main" id="{CA79711C-B44A-DBAA-A614-BBCB431927A5}"/>
              </a:ext>
            </a:extLst>
          </p:cNvPr>
          <p:cNvSpPr/>
          <p:nvPr/>
        </p:nvSpPr>
        <p:spPr>
          <a:xfrm>
            <a:off x="2942786" y="3734409"/>
            <a:ext cx="1422738" cy="36379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79253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3A56458-DBC7-004A-66FB-287F1568063D}"/>
              </a:ext>
            </a:extLst>
          </p:cNvPr>
          <p:cNvPicPr>
            <a:picLocks noChangeAspect="1"/>
          </p:cNvPicPr>
          <p:nvPr/>
        </p:nvPicPr>
        <p:blipFill>
          <a:blip r:embed="rId3"/>
          <a:stretch>
            <a:fillRect/>
          </a:stretch>
        </p:blipFill>
        <p:spPr>
          <a:xfrm>
            <a:off x="2452179" y="590154"/>
            <a:ext cx="7287642" cy="5677692"/>
          </a:xfrm>
          <a:prstGeom prst="rect">
            <a:avLst/>
          </a:prstGeom>
        </p:spPr>
      </p:pic>
    </p:spTree>
    <p:extLst>
      <p:ext uri="{BB962C8B-B14F-4D97-AF65-F5344CB8AC3E}">
        <p14:creationId xmlns:p14="http://schemas.microsoft.com/office/powerpoint/2010/main" val="35384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F7558-2423-59B9-94F7-8EA7F6C6E05A}"/>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0708E44D-4726-2492-0F68-21C7AC136C2B}"/>
              </a:ext>
            </a:extLst>
          </p:cNvPr>
          <p:cNvSpPr>
            <a:spLocks noGrp="1"/>
          </p:cNvSpPr>
          <p:nvPr>
            <p:ph idx="1"/>
          </p:nvPr>
        </p:nvSpPr>
        <p:spPr/>
        <p:txBody>
          <a:bodyPr/>
          <a:lstStyle/>
          <a:p>
            <a:endParaRPr lang="de-CH" dirty="0"/>
          </a:p>
        </p:txBody>
      </p:sp>
      <p:pic>
        <p:nvPicPr>
          <p:cNvPr id="5" name="Grafik 4">
            <a:extLst>
              <a:ext uri="{FF2B5EF4-FFF2-40B4-BE49-F238E27FC236}">
                <a16:creationId xmlns:a16="http://schemas.microsoft.com/office/drawing/2014/main" id="{DC2FBA9F-3B6D-F08C-2122-E89EEF86EECE}"/>
              </a:ext>
            </a:extLst>
          </p:cNvPr>
          <p:cNvPicPr>
            <a:picLocks noChangeAspect="1"/>
          </p:cNvPicPr>
          <p:nvPr/>
        </p:nvPicPr>
        <p:blipFill>
          <a:blip r:embed="rId2"/>
          <a:stretch>
            <a:fillRect/>
          </a:stretch>
        </p:blipFill>
        <p:spPr>
          <a:xfrm>
            <a:off x="2728442" y="2261064"/>
            <a:ext cx="6735115" cy="2886478"/>
          </a:xfrm>
          <a:prstGeom prst="rect">
            <a:avLst/>
          </a:prstGeom>
        </p:spPr>
      </p:pic>
    </p:spTree>
    <p:extLst>
      <p:ext uri="{BB962C8B-B14F-4D97-AF65-F5344CB8AC3E}">
        <p14:creationId xmlns:p14="http://schemas.microsoft.com/office/powerpoint/2010/main" val="129715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F7558-2423-59B9-94F7-8EA7F6C6E05A}"/>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0708E44D-4726-2492-0F68-21C7AC136C2B}"/>
              </a:ext>
            </a:extLst>
          </p:cNvPr>
          <p:cNvSpPr>
            <a:spLocks noGrp="1"/>
          </p:cNvSpPr>
          <p:nvPr>
            <p:ph idx="1"/>
          </p:nvPr>
        </p:nvSpPr>
        <p:spPr/>
        <p:txBody>
          <a:bodyPr/>
          <a:lstStyle/>
          <a:p>
            <a:endParaRPr lang="de-CH" dirty="0"/>
          </a:p>
        </p:txBody>
      </p:sp>
      <p:pic>
        <p:nvPicPr>
          <p:cNvPr id="5" name="Grafik 4">
            <a:extLst>
              <a:ext uri="{FF2B5EF4-FFF2-40B4-BE49-F238E27FC236}">
                <a16:creationId xmlns:a16="http://schemas.microsoft.com/office/drawing/2014/main" id="{DC2FBA9F-3B6D-F08C-2122-E89EEF86EECE}"/>
              </a:ext>
            </a:extLst>
          </p:cNvPr>
          <p:cNvPicPr>
            <a:picLocks noChangeAspect="1"/>
          </p:cNvPicPr>
          <p:nvPr/>
        </p:nvPicPr>
        <p:blipFill>
          <a:blip r:embed="rId2"/>
          <a:stretch>
            <a:fillRect/>
          </a:stretch>
        </p:blipFill>
        <p:spPr>
          <a:xfrm>
            <a:off x="2728442" y="2261064"/>
            <a:ext cx="6735115" cy="2886478"/>
          </a:xfrm>
          <a:prstGeom prst="rect">
            <a:avLst/>
          </a:prstGeom>
        </p:spPr>
      </p:pic>
      <p:sp>
        <p:nvSpPr>
          <p:cNvPr id="4" name="Rechteck 3">
            <a:extLst>
              <a:ext uri="{FF2B5EF4-FFF2-40B4-BE49-F238E27FC236}">
                <a16:creationId xmlns:a16="http://schemas.microsoft.com/office/drawing/2014/main" id="{E1FA5747-C78F-8083-9EFE-F730A030587A}"/>
              </a:ext>
            </a:extLst>
          </p:cNvPr>
          <p:cNvSpPr/>
          <p:nvPr/>
        </p:nvSpPr>
        <p:spPr>
          <a:xfrm>
            <a:off x="2831690" y="3485028"/>
            <a:ext cx="4916129" cy="36379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hteck 7">
            <a:extLst>
              <a:ext uri="{FF2B5EF4-FFF2-40B4-BE49-F238E27FC236}">
                <a16:creationId xmlns:a16="http://schemas.microsoft.com/office/drawing/2014/main" id="{1A073B79-E1AC-7D4E-3DE0-9153CB4F4EB1}"/>
              </a:ext>
            </a:extLst>
          </p:cNvPr>
          <p:cNvSpPr/>
          <p:nvPr/>
        </p:nvSpPr>
        <p:spPr>
          <a:xfrm>
            <a:off x="2831690" y="3894476"/>
            <a:ext cx="5781369" cy="36379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68545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13</a:t>
            </a:r>
          </a:p>
        </p:txBody>
      </p:sp>
      <p:sp>
        <p:nvSpPr>
          <p:cNvPr id="3" name="Content Placeholder 2"/>
          <p:cNvSpPr>
            <a:spLocks noGrp="1"/>
          </p:cNvSpPr>
          <p:nvPr>
            <p:ph sz="half" idx="1"/>
          </p:nvPr>
        </p:nvSpPr>
        <p:spPr/>
        <p:txBody>
          <a:bodyPr/>
          <a:lstStyle/>
          <a:p>
            <a:r>
              <a:rPr lang="de-DE" dirty="0"/>
              <a:t>Requirements</a:t>
            </a:r>
          </a:p>
        </p:txBody>
      </p:sp>
    </p:spTree>
    <p:extLst>
      <p:ext uri="{BB962C8B-B14F-4D97-AF65-F5344CB8AC3E}">
        <p14:creationId xmlns:p14="http://schemas.microsoft.com/office/powerpoint/2010/main" val="3616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85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10100" y="1268413"/>
            <a:ext cx="7110488" cy="19389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Requirement Folder</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Contains Requirement elements, to organize the section</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4610100" y="4005263"/>
            <a:ext cx="6720289" cy="129266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Requirement Set</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Root element of the Requirements </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00" y="1162050"/>
            <a:ext cx="1818000" cy="181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475" y="3562350"/>
            <a:ext cx="2045250" cy="1818000"/>
          </a:xfrm>
          <a:prstGeom prst="rect">
            <a:avLst/>
          </a:prstGeom>
        </p:spPr>
      </p:pic>
    </p:spTree>
    <p:extLst>
      <p:ext uri="{BB962C8B-B14F-4D97-AF65-F5344CB8AC3E}">
        <p14:creationId xmlns:p14="http://schemas.microsoft.com/office/powerpoint/2010/main" val="336780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0100" y="1268413"/>
            <a:ext cx="7110488" cy="19389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Requirement</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Represents functional or non-functional demands or expectations of the SUT</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50" y="1389405"/>
            <a:ext cx="2045250" cy="1818000"/>
          </a:xfrm>
          <a:prstGeom prst="rect">
            <a:avLst/>
          </a:prstGeom>
        </p:spPr>
      </p:pic>
    </p:spTree>
    <p:extLst>
      <p:ext uri="{BB962C8B-B14F-4D97-AF65-F5344CB8AC3E}">
        <p14:creationId xmlns:p14="http://schemas.microsoft.com/office/powerpoint/2010/main" val="249248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30040" y="1211263"/>
            <a:ext cx="7110488" cy="19389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The Pareto Principle</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80% of our risk come from 20% of our application.</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5" name="TextBox 4"/>
              <p:cNvSpPr txBox="1"/>
              <p:nvPr/>
            </p:nvSpPr>
            <p:spPr>
              <a:xfrm>
                <a:off x="7841677" y="5241862"/>
                <a:ext cx="19081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2</m:t>
                          </m:r>
                        </m:e>
                        <m:sup>
                          <m:r>
                            <a:rPr lang="en-CA" b="0" i="1" smtClean="0">
                              <a:latin typeface="Cambria Math" panose="02040503050406030204" pitchFamily="18" charset="0"/>
                              <a:ea typeface="Cambria Math" panose="02040503050406030204" pitchFamily="18" charset="0"/>
                            </a:rPr>
                            <m:t>𝐷</m:t>
                          </m:r>
                        </m:sup>
                      </m:sSup>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𝐹</m:t>
                          </m:r>
                        </m:sup>
                      </m:sSup>
                      <m:r>
                        <a:rPr lang="en-US"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𝑊</m:t>
                      </m:r>
                    </m:oMath>
                  </m:oMathPara>
                </a14:m>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841677" y="5241862"/>
                <a:ext cx="1908113" cy="276999"/>
              </a:xfrm>
              <a:prstGeom prst="rect">
                <a:avLst/>
              </a:prstGeom>
              <a:blipFill rotWithShape="0">
                <a:blip r:embed="rId3"/>
                <a:stretch>
                  <a:fillRect t="-2222" b="-8889"/>
                </a:stretch>
              </a:blipFill>
            </p:spPr>
            <p:txBody>
              <a:bodyPr/>
              <a:lstStyle/>
              <a:p>
                <a:r>
                  <a:rPr lang="en-US">
                    <a:noFill/>
                  </a:rPr>
                  <a:t> </a:t>
                </a:r>
              </a:p>
            </p:txBody>
          </p:sp>
        </mc:Fallback>
      </mc:AlternateContent>
    </p:spTree>
    <p:extLst>
      <p:ext uri="{BB962C8B-B14F-4D97-AF65-F5344CB8AC3E}">
        <p14:creationId xmlns:p14="http://schemas.microsoft.com/office/powerpoint/2010/main" val="36555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Link TestCases to Requirements</a:t>
            </a:r>
            <a:endParaRPr lang="de-DE" dirty="0"/>
          </a:p>
        </p:txBody>
      </p:sp>
      <p:sp>
        <p:nvSpPr>
          <p:cNvPr id="3" name="Content Placeholder 2"/>
          <p:cNvSpPr>
            <a:spLocks noGrp="1"/>
          </p:cNvSpPr>
          <p:nvPr>
            <p:ph sz="half" idx="1"/>
          </p:nvPr>
        </p:nvSpPr>
        <p:spPr/>
        <p:txBody>
          <a:bodyPr/>
          <a:lstStyle/>
          <a:p>
            <a:pPr marL="514350" indent="-514350">
              <a:lnSpc>
                <a:spcPct val="150000"/>
              </a:lnSpc>
              <a:buAutoNum type="arabicPeriod"/>
            </a:pPr>
            <a:r>
              <a:rPr lang="en-US" dirty="0"/>
              <a:t>Drag and drop the TestCase to the        relevant Requirement</a:t>
            </a:r>
          </a:p>
          <a:p>
            <a:pPr>
              <a:lnSpc>
                <a:spcPct val="150000"/>
              </a:lnSpc>
            </a:pPr>
            <a:endParaRPr lang="en-US" dirty="0"/>
          </a:p>
          <a:p>
            <a:endParaRPr lang="de-DE" dirty="0"/>
          </a:p>
        </p:txBody>
      </p:sp>
    </p:spTree>
    <p:extLst>
      <p:ext uri="{BB962C8B-B14F-4D97-AF65-F5344CB8AC3E}">
        <p14:creationId xmlns:p14="http://schemas.microsoft.com/office/powerpoint/2010/main" val="241339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4104" y="2681555"/>
            <a:ext cx="5141843" cy="2116476"/>
          </a:xfrm>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13</a:t>
            </a:r>
            <a:r>
              <a:rPr lang="en-US" dirty="0"/>
              <a:t> Link TestCases to Requirements</a:t>
            </a:r>
            <a:endParaRPr lang="de-DE" dirty="0"/>
          </a:p>
        </p:txBody>
      </p:sp>
    </p:spTree>
    <p:extLst>
      <p:ext uri="{BB962C8B-B14F-4D97-AF65-F5344CB8AC3E}">
        <p14:creationId xmlns:p14="http://schemas.microsoft.com/office/powerpoint/2010/main" val="2438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14</a:t>
            </a:r>
          </a:p>
        </p:txBody>
      </p:sp>
      <p:sp>
        <p:nvSpPr>
          <p:cNvPr id="3" name="Content Placeholder 2"/>
          <p:cNvSpPr>
            <a:spLocks noGrp="1"/>
          </p:cNvSpPr>
          <p:nvPr>
            <p:ph sz="half" idx="1"/>
          </p:nvPr>
        </p:nvSpPr>
        <p:spPr/>
        <p:txBody>
          <a:bodyPr/>
          <a:lstStyle/>
          <a:p>
            <a:r>
              <a:rPr lang="de-DE" dirty="0" err="1"/>
              <a:t>ExecutionLists</a:t>
            </a:r>
            <a:endParaRPr lang="de-DE" dirty="0"/>
          </a:p>
        </p:txBody>
      </p:sp>
    </p:spTree>
    <p:extLst>
      <p:ext uri="{BB962C8B-B14F-4D97-AF65-F5344CB8AC3E}">
        <p14:creationId xmlns:p14="http://schemas.microsoft.com/office/powerpoint/2010/main" val="51416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6671C5-A3F4-91A8-1FB0-E0492F1274C3}"/>
              </a:ext>
            </a:extLst>
          </p:cNvPr>
          <p:cNvSpPr>
            <a:spLocks noGrp="1"/>
          </p:cNvSpPr>
          <p:nvPr>
            <p:ph type="title"/>
          </p:nvPr>
        </p:nvSpPr>
        <p:spPr/>
        <p:txBody>
          <a:bodyPr/>
          <a:lstStyle/>
          <a:p>
            <a:endParaRPr lang="de-CH"/>
          </a:p>
        </p:txBody>
      </p:sp>
      <p:sp>
        <p:nvSpPr>
          <p:cNvPr id="3" name="Inhaltsplatzhalter 2">
            <a:extLst>
              <a:ext uri="{FF2B5EF4-FFF2-40B4-BE49-F238E27FC236}">
                <a16:creationId xmlns:a16="http://schemas.microsoft.com/office/drawing/2014/main" id="{A7867360-C624-6978-3A89-7D2129BCEFDF}"/>
              </a:ext>
            </a:extLst>
          </p:cNvPr>
          <p:cNvSpPr>
            <a:spLocks noGrp="1"/>
          </p:cNvSpPr>
          <p:nvPr>
            <p:ph idx="1"/>
          </p:nvPr>
        </p:nvSpPr>
        <p:spPr/>
        <p:txBody>
          <a:bodyPr/>
          <a:lstStyle/>
          <a:p>
            <a:endParaRPr lang="de-CH" dirty="0"/>
          </a:p>
        </p:txBody>
      </p:sp>
      <p:pic>
        <p:nvPicPr>
          <p:cNvPr id="5" name="Grafik 4">
            <a:extLst>
              <a:ext uri="{FF2B5EF4-FFF2-40B4-BE49-F238E27FC236}">
                <a16:creationId xmlns:a16="http://schemas.microsoft.com/office/drawing/2014/main" id="{CA804FF7-0E25-386A-F9E2-E25303AFE0DA}"/>
              </a:ext>
            </a:extLst>
          </p:cNvPr>
          <p:cNvPicPr>
            <a:picLocks noChangeAspect="1"/>
          </p:cNvPicPr>
          <p:nvPr/>
        </p:nvPicPr>
        <p:blipFill>
          <a:blip r:embed="rId3"/>
          <a:stretch>
            <a:fillRect/>
          </a:stretch>
        </p:blipFill>
        <p:spPr>
          <a:xfrm>
            <a:off x="0" y="760"/>
            <a:ext cx="12192000" cy="6856479"/>
          </a:xfrm>
          <a:prstGeom prst="rect">
            <a:avLst/>
          </a:prstGeom>
        </p:spPr>
      </p:pic>
    </p:spTree>
    <p:extLst>
      <p:ext uri="{BB962C8B-B14F-4D97-AF65-F5344CB8AC3E}">
        <p14:creationId xmlns:p14="http://schemas.microsoft.com/office/powerpoint/2010/main" val="18213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7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10100" y="1296605"/>
            <a:ext cx="7110488" cy="1077218"/>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ExecutionList Folder</a:t>
            </a:r>
          </a:p>
          <a:p>
            <a:r>
              <a:rPr lang="en-US" sz="2800" dirty="0">
                <a:latin typeface="Open Sans" panose="020B0606030504020204" pitchFamily="34" charset="0"/>
                <a:ea typeface="Open Sans" panose="020B0606030504020204" pitchFamily="34" charset="0"/>
                <a:cs typeface="Open Sans" panose="020B0606030504020204" pitchFamily="34" charset="0"/>
              </a:rPr>
              <a:t>Folder which contains </a:t>
            </a:r>
            <a:r>
              <a:rPr lang="en-US" sz="2800" dirty="0" err="1">
                <a:latin typeface="Open Sans" panose="020B0606030504020204" pitchFamily="34" charset="0"/>
                <a:ea typeface="Open Sans" panose="020B0606030504020204" pitchFamily="34" charset="0"/>
                <a:cs typeface="Open Sans" panose="020B0606030504020204" pitchFamily="34" charset="0"/>
              </a:rPr>
              <a:t>ExecutionLists</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p:cNvSpPr txBox="1"/>
          <p:nvPr/>
        </p:nvSpPr>
        <p:spPr>
          <a:xfrm>
            <a:off x="4610100" y="3429000"/>
            <a:ext cx="6720289" cy="19389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ExecutionList</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Element containing </a:t>
            </a:r>
            <a:r>
              <a:rPr lang="en-US" sz="2800" dirty="0" err="1">
                <a:latin typeface="Open Sans" panose="020B0606030504020204" pitchFamily="34" charset="0"/>
                <a:ea typeface="Open Sans" panose="020B0606030504020204" pitchFamily="34" charset="0"/>
                <a:cs typeface="Open Sans" panose="020B0606030504020204" pitchFamily="34" charset="0"/>
              </a:rPr>
              <a:t>ExecutionEntries</a:t>
            </a:r>
            <a:r>
              <a:rPr lang="en-US" sz="2800" dirty="0">
                <a:latin typeface="Open Sans" panose="020B0606030504020204" pitchFamily="34" charset="0"/>
                <a:ea typeface="Open Sans" panose="020B0606030504020204" pitchFamily="34" charset="0"/>
                <a:cs typeface="Open Sans" panose="020B0606030504020204" pitchFamily="34" charset="0"/>
              </a:rPr>
              <a:t>, which are linked TestCases</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1850" y="3549992"/>
            <a:ext cx="2045250" cy="1818000"/>
          </a:xfrm>
          <a:prstGeom prst="rect">
            <a:avLst/>
          </a:prstGeom>
        </p:spPr>
      </p:pic>
      <p:pic>
        <p:nvPicPr>
          <p:cNvPr id="5" name="Picture 4">
            <a:extLst>
              <a:ext uri="{FF2B5EF4-FFF2-40B4-BE49-F238E27FC236}">
                <a16:creationId xmlns:a16="http://schemas.microsoft.com/office/drawing/2014/main" id="{8B2AD41C-1585-4829-A4E9-254EA43E02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0194" y="872836"/>
            <a:ext cx="1863388" cy="1647384"/>
          </a:xfrm>
          <a:prstGeom prst="rect">
            <a:avLst/>
          </a:prstGeom>
        </p:spPr>
      </p:pic>
    </p:spTree>
    <p:custDataLst>
      <p:tags r:id="rId1"/>
    </p:custDataLst>
    <p:extLst>
      <p:ext uri="{BB962C8B-B14F-4D97-AF65-F5344CB8AC3E}">
        <p14:creationId xmlns:p14="http://schemas.microsoft.com/office/powerpoint/2010/main" val="391093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0100" y="3429000"/>
            <a:ext cx="6720289" cy="2585323"/>
          </a:xfrm>
          <a:prstGeom prst="rect">
            <a:avLst/>
          </a:prstGeom>
          <a:noFill/>
        </p:spPr>
        <p:txBody>
          <a:bodyPr wrap="square" rtlCol="0">
            <a:spAutoFit/>
          </a:bodyPr>
          <a:lstStyle/>
          <a:p>
            <a:r>
              <a:rPr lang="en-US" sz="3600" u="sng" dirty="0" err="1">
                <a:latin typeface="Open Sans" panose="020B0606030504020204" pitchFamily="34" charset="0"/>
                <a:ea typeface="Open Sans" panose="020B0606030504020204" pitchFamily="34" charset="0"/>
                <a:cs typeface="Open Sans" panose="020B0606030504020204" pitchFamily="34" charset="0"/>
              </a:rPr>
              <a:t>ExecutionEntry</a:t>
            </a:r>
            <a:endParaRPr lang="en-US" sz="3600" u="sng"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Element representing a linked TestCase; any changes must be made in the TestCase, not the </a:t>
            </a:r>
            <a:r>
              <a:rPr lang="en-US" sz="2800" dirty="0" err="1">
                <a:latin typeface="Open Sans" panose="020B0606030504020204" pitchFamily="34" charset="0"/>
                <a:ea typeface="Open Sans" panose="020B0606030504020204" pitchFamily="34" charset="0"/>
                <a:cs typeface="Open Sans" panose="020B0606030504020204" pitchFamily="34" charset="0"/>
              </a:rPr>
              <a:t>ExecutionEntry</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4627083" y="1285367"/>
            <a:ext cx="7110488" cy="1938992"/>
          </a:xfrm>
          <a:prstGeom prst="rect">
            <a:avLst/>
          </a:prstGeom>
          <a:noFill/>
        </p:spPr>
        <p:txBody>
          <a:bodyPr wrap="square" rtlCol="0">
            <a:spAutoFit/>
          </a:bodyPr>
          <a:lstStyle/>
          <a:p>
            <a:r>
              <a:rPr lang="en-US" sz="3600" u="sng" dirty="0" err="1">
                <a:latin typeface="Open Sans" panose="020B0606030504020204" pitchFamily="34" charset="0"/>
                <a:ea typeface="Open Sans" panose="020B0606030504020204" pitchFamily="34" charset="0"/>
                <a:cs typeface="Open Sans" panose="020B0606030504020204" pitchFamily="34" charset="0"/>
              </a:rPr>
              <a:t>ExecutionEntry</a:t>
            </a:r>
            <a:r>
              <a:rPr lang="en-US" sz="3600" u="sng" dirty="0">
                <a:latin typeface="Open Sans" panose="020B0606030504020204" pitchFamily="34" charset="0"/>
                <a:ea typeface="Open Sans" panose="020B0606030504020204" pitchFamily="34" charset="0"/>
                <a:cs typeface="Open Sans" panose="020B0606030504020204" pitchFamily="34" charset="0"/>
              </a:rPr>
              <a:t> Folder</a:t>
            </a:r>
          </a:p>
          <a:p>
            <a:r>
              <a:rPr lang="en-US" sz="2800" dirty="0">
                <a:latin typeface="Open Sans" panose="020B0606030504020204" pitchFamily="34" charset="0"/>
                <a:ea typeface="Open Sans" panose="020B0606030504020204" pitchFamily="34" charset="0"/>
                <a:cs typeface="Open Sans" panose="020B0606030504020204" pitchFamily="34" charset="0"/>
              </a:rPr>
              <a:t>Folder which can be used to organize </a:t>
            </a:r>
            <a:r>
              <a:rPr lang="en-US" sz="2800" dirty="0" err="1">
                <a:latin typeface="Open Sans" panose="020B0606030504020204" pitchFamily="34" charset="0"/>
                <a:ea typeface="Open Sans" panose="020B0606030504020204" pitchFamily="34" charset="0"/>
                <a:cs typeface="Open Sans" panose="020B0606030504020204" pitchFamily="34" charset="0"/>
              </a:rPr>
              <a:t>ExecutionEntries</a:t>
            </a:r>
            <a:r>
              <a:rPr lang="en-US" sz="2800" dirty="0">
                <a:latin typeface="Open Sans" panose="020B0606030504020204" pitchFamily="34" charset="0"/>
                <a:ea typeface="Open Sans" panose="020B0606030504020204" pitchFamily="34" charset="0"/>
                <a:cs typeface="Open Sans" panose="020B0606030504020204" pitchFamily="34" charset="0"/>
              </a:rPr>
              <a:t>, located within an ExecutionList</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3700" y="1285367"/>
            <a:ext cx="1818000" cy="1818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075" y="3812661"/>
            <a:ext cx="2045250" cy="1818000"/>
          </a:xfrm>
          <a:prstGeom prst="rect">
            <a:avLst/>
          </a:prstGeom>
        </p:spPr>
      </p:pic>
    </p:spTree>
    <p:custDataLst>
      <p:tags r:id="rId1"/>
    </p:custDataLst>
    <p:extLst>
      <p:ext uri="{BB962C8B-B14F-4D97-AF65-F5344CB8AC3E}">
        <p14:creationId xmlns:p14="http://schemas.microsoft.com/office/powerpoint/2010/main" val="402934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0100" y="3429000"/>
            <a:ext cx="6720289" cy="2585323"/>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Run from here</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Which will start running from the selected ExecutionEntry and continues until the end of the ExecutionList</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4627083" y="1285367"/>
            <a:ext cx="7110488" cy="1508105"/>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Run</a:t>
            </a:r>
          </a:p>
          <a:p>
            <a:r>
              <a:rPr lang="en-US" sz="2800" dirty="0">
                <a:latin typeface="Open Sans" panose="020B0606030504020204" pitchFamily="34" charset="0"/>
                <a:ea typeface="Open Sans" panose="020B0606030504020204" pitchFamily="34" charset="0"/>
                <a:cs typeface="Open Sans" panose="020B0606030504020204" pitchFamily="34" charset="0"/>
              </a:rPr>
              <a:t>Which Automates the TestCase in the ExecutionLists</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330" y="1285367"/>
            <a:ext cx="1818000" cy="181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522" y="4078542"/>
            <a:ext cx="2400635" cy="895475"/>
          </a:xfrm>
          <a:prstGeom prst="rect">
            <a:avLst/>
          </a:prstGeom>
        </p:spPr>
      </p:pic>
    </p:spTree>
    <p:extLst>
      <p:ext uri="{BB962C8B-B14F-4D97-AF65-F5344CB8AC3E}">
        <p14:creationId xmlns:p14="http://schemas.microsoft.com/office/powerpoint/2010/main" val="8071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92793" y="2679827"/>
            <a:ext cx="7110488" cy="1508105"/>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Run as a Manual TestCase</a:t>
            </a:r>
          </a:p>
          <a:p>
            <a:r>
              <a:rPr lang="en-US" sz="2800" dirty="0">
                <a:latin typeface="Open Sans" panose="020B0606030504020204" pitchFamily="34" charset="0"/>
                <a:ea typeface="Open Sans" panose="020B0606030504020204" pitchFamily="34" charset="0"/>
                <a:cs typeface="Open Sans" panose="020B0606030504020204" pitchFamily="34" charset="0"/>
              </a:rPr>
              <a:t>Which would be only used for manual tests</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12" y="2776470"/>
            <a:ext cx="3724795" cy="962159"/>
          </a:xfrm>
          <a:prstGeom prst="rect">
            <a:avLst/>
          </a:prstGeom>
        </p:spPr>
      </p:pic>
    </p:spTree>
    <p:extLst>
      <p:ext uri="{BB962C8B-B14F-4D97-AF65-F5344CB8AC3E}">
        <p14:creationId xmlns:p14="http://schemas.microsoft.com/office/powerpoint/2010/main" val="11381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 TestCases</a:t>
            </a:r>
          </a:p>
        </p:txBody>
      </p:sp>
      <p:sp>
        <p:nvSpPr>
          <p:cNvPr id="3" name="Content Placeholder 2"/>
          <p:cNvSpPr>
            <a:spLocks noGrp="1"/>
          </p:cNvSpPr>
          <p:nvPr>
            <p:ph sz="half" idx="1"/>
          </p:nvPr>
        </p:nvSpPr>
        <p:spPr/>
        <p:txBody>
          <a:bodyPr/>
          <a:lstStyle/>
          <a:p>
            <a:pPr marL="514350" indent="-514350">
              <a:buAutoNum type="arabicPeriod"/>
            </a:pPr>
            <a:r>
              <a:rPr lang="en-US" dirty="0"/>
              <a:t>Create an ExecutionList</a:t>
            </a:r>
          </a:p>
          <a:p>
            <a:pPr marL="514350" indent="-514350">
              <a:buFont typeface="Wingdings" panose="05000000000000000000" pitchFamily="2" charset="2"/>
              <a:buAutoNum type="arabicPeriod"/>
            </a:pPr>
            <a:r>
              <a:rPr lang="en-US" dirty="0"/>
              <a:t>Link TestCase or TestCase Folder by drag and drop</a:t>
            </a:r>
          </a:p>
          <a:p>
            <a:pPr marL="514350" indent="-514350">
              <a:buFont typeface="Wingdings" panose="05000000000000000000" pitchFamily="2" charset="2"/>
              <a:buAutoNum type="arabicPeriod"/>
            </a:pPr>
            <a:r>
              <a:rPr lang="en-US" dirty="0"/>
              <a:t>Link the ExecutionList to the Requirement Set</a:t>
            </a:r>
          </a:p>
          <a:p>
            <a:pPr marL="514350" indent="-514350">
              <a:buFont typeface="Wingdings" panose="05000000000000000000" pitchFamily="2" charset="2"/>
              <a:buAutoNum type="arabicPeriod"/>
            </a:pPr>
            <a:r>
              <a:rPr lang="en-US" dirty="0"/>
              <a:t>Run the ExecutionList</a:t>
            </a:r>
          </a:p>
          <a:p>
            <a:pPr marL="514350" indent="-514350">
              <a:buFont typeface="Wingdings" panose="05000000000000000000" pitchFamily="2" charset="2"/>
              <a:buAutoNum type="arabicPeriod"/>
            </a:pPr>
            <a:r>
              <a:rPr lang="en-US" dirty="0"/>
              <a:t>View results in the </a:t>
            </a:r>
            <a:r>
              <a:rPr lang="en-US" dirty="0" err="1"/>
              <a:t>ActualLog</a:t>
            </a:r>
            <a:endParaRPr lang="en-US" dirty="0"/>
          </a:p>
          <a:p>
            <a:endParaRPr lang="en-US" dirty="0"/>
          </a:p>
          <a:p>
            <a:pPr marL="514350" indent="-514350">
              <a:buFont typeface="Wingdings" panose="05000000000000000000" pitchFamily="2" charset="2"/>
              <a:buAutoNum type="arabicPeriod"/>
            </a:pPr>
            <a:endParaRPr lang="en-US" dirty="0"/>
          </a:p>
          <a:p>
            <a:pPr marL="514350" indent="-514350">
              <a:buFont typeface="Wingdings" panose="05000000000000000000" pitchFamily="2" charset="2"/>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17904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14</a:t>
            </a:r>
            <a:r>
              <a:rPr lang="en-US" dirty="0"/>
              <a:t> Create and Execute an ExecutionList</a:t>
            </a:r>
            <a:endParaRPr lang="de-DE" dirty="0"/>
          </a:p>
        </p:txBody>
      </p:sp>
    </p:spTree>
    <p:extLst>
      <p:ext uri="{BB962C8B-B14F-4D97-AF65-F5344CB8AC3E}">
        <p14:creationId xmlns:p14="http://schemas.microsoft.com/office/powerpoint/2010/main" val="201953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15A584-4F68-1AE4-097E-9F6282F3D319}"/>
              </a:ext>
            </a:extLst>
          </p:cNvPr>
          <p:cNvSpPr>
            <a:spLocks noGrp="1"/>
          </p:cNvSpPr>
          <p:nvPr>
            <p:ph type="title"/>
          </p:nvPr>
        </p:nvSpPr>
        <p:spPr/>
        <p:txBody>
          <a:bodyPr/>
          <a:lstStyle/>
          <a:p>
            <a:r>
              <a:rPr lang="de-CH" dirty="0"/>
              <a:t>Quiz</a:t>
            </a:r>
          </a:p>
        </p:txBody>
      </p:sp>
      <p:pic>
        <p:nvPicPr>
          <p:cNvPr id="5" name="Inhaltsplatzhalter 4">
            <a:extLst>
              <a:ext uri="{FF2B5EF4-FFF2-40B4-BE49-F238E27FC236}">
                <a16:creationId xmlns:a16="http://schemas.microsoft.com/office/drawing/2014/main" id="{95E62CDF-F115-B423-10D3-9BFC0F285B97}"/>
              </a:ext>
            </a:extLst>
          </p:cNvPr>
          <p:cNvPicPr>
            <a:picLocks noGrp="1" noChangeAspect="1"/>
          </p:cNvPicPr>
          <p:nvPr>
            <p:ph idx="1"/>
          </p:nvPr>
        </p:nvPicPr>
        <p:blipFill>
          <a:blip r:embed="rId2"/>
          <a:stretch>
            <a:fillRect/>
          </a:stretch>
        </p:blipFill>
        <p:spPr>
          <a:xfrm>
            <a:off x="2804653" y="2052857"/>
            <a:ext cx="6582694" cy="2381582"/>
          </a:xfrm>
        </p:spPr>
      </p:pic>
    </p:spTree>
    <p:extLst>
      <p:ext uri="{BB962C8B-B14F-4D97-AF65-F5344CB8AC3E}">
        <p14:creationId xmlns:p14="http://schemas.microsoft.com/office/powerpoint/2010/main" val="112749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15A584-4F68-1AE4-097E-9F6282F3D319}"/>
              </a:ext>
            </a:extLst>
          </p:cNvPr>
          <p:cNvSpPr>
            <a:spLocks noGrp="1"/>
          </p:cNvSpPr>
          <p:nvPr>
            <p:ph type="title"/>
          </p:nvPr>
        </p:nvSpPr>
        <p:spPr/>
        <p:txBody>
          <a:bodyPr/>
          <a:lstStyle/>
          <a:p>
            <a:r>
              <a:rPr lang="de-CH" dirty="0"/>
              <a:t>Quiz</a:t>
            </a:r>
          </a:p>
        </p:txBody>
      </p:sp>
      <p:pic>
        <p:nvPicPr>
          <p:cNvPr id="5" name="Inhaltsplatzhalter 4">
            <a:extLst>
              <a:ext uri="{FF2B5EF4-FFF2-40B4-BE49-F238E27FC236}">
                <a16:creationId xmlns:a16="http://schemas.microsoft.com/office/drawing/2014/main" id="{95E62CDF-F115-B423-10D3-9BFC0F285B97}"/>
              </a:ext>
            </a:extLst>
          </p:cNvPr>
          <p:cNvPicPr>
            <a:picLocks noGrp="1" noChangeAspect="1"/>
          </p:cNvPicPr>
          <p:nvPr>
            <p:ph idx="1"/>
          </p:nvPr>
        </p:nvPicPr>
        <p:blipFill>
          <a:blip r:embed="rId2"/>
          <a:stretch>
            <a:fillRect/>
          </a:stretch>
        </p:blipFill>
        <p:spPr>
          <a:xfrm>
            <a:off x="2804653" y="2052857"/>
            <a:ext cx="6582694" cy="2381582"/>
          </a:xfrm>
        </p:spPr>
      </p:pic>
      <p:sp>
        <p:nvSpPr>
          <p:cNvPr id="3" name="Rechteck 2">
            <a:extLst>
              <a:ext uri="{FF2B5EF4-FFF2-40B4-BE49-F238E27FC236}">
                <a16:creationId xmlns:a16="http://schemas.microsoft.com/office/drawing/2014/main" id="{B89DD67B-1069-B36E-B17A-E65FF841F61D}"/>
              </a:ext>
            </a:extLst>
          </p:cNvPr>
          <p:cNvSpPr/>
          <p:nvPr/>
        </p:nvSpPr>
        <p:spPr>
          <a:xfrm>
            <a:off x="2804653" y="2971800"/>
            <a:ext cx="1310147" cy="3692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180215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A1661-BBF6-2BED-1E24-5F79638FBBD1}"/>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7D09F450-5869-60F8-518B-A016060B8A55}"/>
              </a:ext>
            </a:extLst>
          </p:cNvPr>
          <p:cNvSpPr>
            <a:spLocks noGrp="1"/>
          </p:cNvSpPr>
          <p:nvPr>
            <p:ph idx="1"/>
          </p:nvPr>
        </p:nvSpPr>
        <p:spPr/>
        <p:txBody>
          <a:bodyPr/>
          <a:lstStyle/>
          <a:p>
            <a:endParaRPr lang="de-CH"/>
          </a:p>
        </p:txBody>
      </p:sp>
      <p:pic>
        <p:nvPicPr>
          <p:cNvPr id="6" name="Grafik 5">
            <a:extLst>
              <a:ext uri="{FF2B5EF4-FFF2-40B4-BE49-F238E27FC236}">
                <a16:creationId xmlns:a16="http://schemas.microsoft.com/office/drawing/2014/main" id="{6ED80D46-2912-D41C-0B92-540D4CF05F4F}"/>
              </a:ext>
            </a:extLst>
          </p:cNvPr>
          <p:cNvPicPr>
            <a:picLocks noChangeAspect="1"/>
          </p:cNvPicPr>
          <p:nvPr/>
        </p:nvPicPr>
        <p:blipFill>
          <a:blip r:embed="rId2"/>
          <a:stretch>
            <a:fillRect/>
          </a:stretch>
        </p:blipFill>
        <p:spPr>
          <a:xfrm>
            <a:off x="2761784" y="2294274"/>
            <a:ext cx="6668431" cy="2505425"/>
          </a:xfrm>
          <a:prstGeom prst="rect">
            <a:avLst/>
          </a:prstGeom>
        </p:spPr>
      </p:pic>
    </p:spTree>
    <p:extLst>
      <p:ext uri="{BB962C8B-B14F-4D97-AF65-F5344CB8AC3E}">
        <p14:creationId xmlns:p14="http://schemas.microsoft.com/office/powerpoint/2010/main" val="329368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2F8C9A-80FA-7B46-6DF1-33DEF614806A}"/>
              </a:ext>
            </a:extLst>
          </p:cNvPr>
          <p:cNvSpPr>
            <a:spLocks noGrp="1"/>
          </p:cNvSpPr>
          <p:nvPr>
            <p:ph type="title"/>
          </p:nvPr>
        </p:nvSpPr>
        <p:spPr/>
        <p:txBody>
          <a:bodyPr/>
          <a:lstStyle/>
          <a:p>
            <a:endParaRPr lang="de-CH"/>
          </a:p>
        </p:txBody>
      </p:sp>
      <p:sp>
        <p:nvSpPr>
          <p:cNvPr id="3" name="Inhaltsplatzhalter 2">
            <a:extLst>
              <a:ext uri="{FF2B5EF4-FFF2-40B4-BE49-F238E27FC236}">
                <a16:creationId xmlns:a16="http://schemas.microsoft.com/office/drawing/2014/main" id="{216845ED-E381-9C30-95F6-5FC2FBAF65E2}"/>
              </a:ext>
            </a:extLst>
          </p:cNvPr>
          <p:cNvSpPr>
            <a:spLocks noGrp="1"/>
          </p:cNvSpPr>
          <p:nvPr>
            <p:ph idx="1"/>
          </p:nvPr>
        </p:nvSpPr>
        <p:spPr/>
        <p:txBody>
          <a:bodyPr/>
          <a:lstStyle/>
          <a:p>
            <a:endParaRPr lang="de-CH"/>
          </a:p>
        </p:txBody>
      </p:sp>
      <p:pic>
        <p:nvPicPr>
          <p:cNvPr id="5" name="Grafik 4">
            <a:extLst>
              <a:ext uri="{FF2B5EF4-FFF2-40B4-BE49-F238E27FC236}">
                <a16:creationId xmlns:a16="http://schemas.microsoft.com/office/drawing/2014/main" id="{DA3D2720-8A0F-7E03-B5E9-EE93D3D4678A}"/>
              </a:ext>
            </a:extLst>
          </p:cNvPr>
          <p:cNvPicPr>
            <a:picLocks noChangeAspect="1"/>
          </p:cNvPicPr>
          <p:nvPr/>
        </p:nvPicPr>
        <p:blipFill>
          <a:blip r:embed="rId2"/>
          <a:stretch>
            <a:fillRect/>
          </a:stretch>
        </p:blipFill>
        <p:spPr>
          <a:xfrm>
            <a:off x="839263" y="0"/>
            <a:ext cx="10513474" cy="6858000"/>
          </a:xfrm>
          <a:prstGeom prst="rect">
            <a:avLst/>
          </a:prstGeom>
        </p:spPr>
      </p:pic>
    </p:spTree>
    <p:extLst>
      <p:ext uri="{BB962C8B-B14F-4D97-AF65-F5344CB8AC3E}">
        <p14:creationId xmlns:p14="http://schemas.microsoft.com/office/powerpoint/2010/main" val="100933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A1661-BBF6-2BED-1E24-5F79638FBBD1}"/>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7D09F450-5869-60F8-518B-A016060B8A55}"/>
              </a:ext>
            </a:extLst>
          </p:cNvPr>
          <p:cNvSpPr>
            <a:spLocks noGrp="1"/>
          </p:cNvSpPr>
          <p:nvPr>
            <p:ph idx="1"/>
          </p:nvPr>
        </p:nvSpPr>
        <p:spPr/>
        <p:txBody>
          <a:bodyPr/>
          <a:lstStyle/>
          <a:p>
            <a:endParaRPr lang="de-CH"/>
          </a:p>
        </p:txBody>
      </p:sp>
      <p:pic>
        <p:nvPicPr>
          <p:cNvPr id="6" name="Grafik 5">
            <a:extLst>
              <a:ext uri="{FF2B5EF4-FFF2-40B4-BE49-F238E27FC236}">
                <a16:creationId xmlns:a16="http://schemas.microsoft.com/office/drawing/2014/main" id="{6ED80D46-2912-D41C-0B92-540D4CF05F4F}"/>
              </a:ext>
            </a:extLst>
          </p:cNvPr>
          <p:cNvPicPr>
            <a:picLocks noChangeAspect="1"/>
          </p:cNvPicPr>
          <p:nvPr/>
        </p:nvPicPr>
        <p:blipFill>
          <a:blip r:embed="rId2"/>
          <a:stretch>
            <a:fillRect/>
          </a:stretch>
        </p:blipFill>
        <p:spPr>
          <a:xfrm>
            <a:off x="2761784" y="2294274"/>
            <a:ext cx="6668431" cy="2505425"/>
          </a:xfrm>
          <a:prstGeom prst="rect">
            <a:avLst/>
          </a:prstGeom>
        </p:spPr>
      </p:pic>
      <p:sp>
        <p:nvSpPr>
          <p:cNvPr id="4" name="Rechteck 3">
            <a:extLst>
              <a:ext uri="{FF2B5EF4-FFF2-40B4-BE49-F238E27FC236}">
                <a16:creationId xmlns:a16="http://schemas.microsoft.com/office/drawing/2014/main" id="{8133084B-DEC8-E57A-CB6A-A34A9C0BA88C}"/>
              </a:ext>
            </a:extLst>
          </p:cNvPr>
          <p:cNvSpPr/>
          <p:nvPr/>
        </p:nvSpPr>
        <p:spPr>
          <a:xfrm>
            <a:off x="2761784" y="3905864"/>
            <a:ext cx="6668431" cy="4694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29810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40E1F2-632A-BEED-8F24-49BC731DDBCD}"/>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EBEA66BB-EAAB-289E-1DFE-F8A5F432967F}"/>
              </a:ext>
            </a:extLst>
          </p:cNvPr>
          <p:cNvSpPr>
            <a:spLocks noGrp="1"/>
          </p:cNvSpPr>
          <p:nvPr>
            <p:ph idx="1"/>
          </p:nvPr>
        </p:nvSpPr>
        <p:spPr/>
        <p:txBody>
          <a:bodyPr/>
          <a:lstStyle/>
          <a:p>
            <a:endParaRPr lang="de-CH"/>
          </a:p>
        </p:txBody>
      </p:sp>
      <p:pic>
        <p:nvPicPr>
          <p:cNvPr id="5" name="Grafik 4">
            <a:extLst>
              <a:ext uri="{FF2B5EF4-FFF2-40B4-BE49-F238E27FC236}">
                <a16:creationId xmlns:a16="http://schemas.microsoft.com/office/drawing/2014/main" id="{CB088EF8-8645-8B3B-EE15-06D88A943665}"/>
              </a:ext>
            </a:extLst>
          </p:cNvPr>
          <p:cNvPicPr>
            <a:picLocks noChangeAspect="1"/>
          </p:cNvPicPr>
          <p:nvPr/>
        </p:nvPicPr>
        <p:blipFill>
          <a:blip r:embed="rId2"/>
          <a:stretch>
            <a:fillRect/>
          </a:stretch>
        </p:blipFill>
        <p:spPr>
          <a:xfrm>
            <a:off x="2785600" y="2304893"/>
            <a:ext cx="6620799" cy="2248214"/>
          </a:xfrm>
          <a:prstGeom prst="rect">
            <a:avLst/>
          </a:prstGeom>
        </p:spPr>
      </p:pic>
    </p:spTree>
    <p:extLst>
      <p:ext uri="{BB962C8B-B14F-4D97-AF65-F5344CB8AC3E}">
        <p14:creationId xmlns:p14="http://schemas.microsoft.com/office/powerpoint/2010/main" val="344523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40E1F2-632A-BEED-8F24-49BC731DDBCD}"/>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EBEA66BB-EAAB-289E-1DFE-F8A5F432967F}"/>
              </a:ext>
            </a:extLst>
          </p:cNvPr>
          <p:cNvSpPr>
            <a:spLocks noGrp="1"/>
          </p:cNvSpPr>
          <p:nvPr>
            <p:ph idx="1"/>
          </p:nvPr>
        </p:nvSpPr>
        <p:spPr/>
        <p:txBody>
          <a:bodyPr/>
          <a:lstStyle/>
          <a:p>
            <a:endParaRPr lang="de-CH"/>
          </a:p>
        </p:txBody>
      </p:sp>
      <p:pic>
        <p:nvPicPr>
          <p:cNvPr id="5" name="Grafik 4">
            <a:extLst>
              <a:ext uri="{FF2B5EF4-FFF2-40B4-BE49-F238E27FC236}">
                <a16:creationId xmlns:a16="http://schemas.microsoft.com/office/drawing/2014/main" id="{CB088EF8-8645-8B3B-EE15-06D88A943665}"/>
              </a:ext>
            </a:extLst>
          </p:cNvPr>
          <p:cNvPicPr>
            <a:picLocks noChangeAspect="1"/>
          </p:cNvPicPr>
          <p:nvPr/>
        </p:nvPicPr>
        <p:blipFill>
          <a:blip r:embed="rId2"/>
          <a:stretch>
            <a:fillRect/>
          </a:stretch>
        </p:blipFill>
        <p:spPr>
          <a:xfrm>
            <a:off x="2785600" y="2304893"/>
            <a:ext cx="6620799" cy="2248214"/>
          </a:xfrm>
          <a:prstGeom prst="rect">
            <a:avLst/>
          </a:prstGeom>
        </p:spPr>
      </p:pic>
      <p:sp>
        <p:nvSpPr>
          <p:cNvPr id="4" name="Rechteck 3">
            <a:extLst>
              <a:ext uri="{FF2B5EF4-FFF2-40B4-BE49-F238E27FC236}">
                <a16:creationId xmlns:a16="http://schemas.microsoft.com/office/drawing/2014/main" id="{216663C1-263B-30D0-2AC8-C95DCD23B184}"/>
              </a:ext>
            </a:extLst>
          </p:cNvPr>
          <p:cNvSpPr/>
          <p:nvPr/>
        </p:nvSpPr>
        <p:spPr>
          <a:xfrm>
            <a:off x="2785600" y="3148781"/>
            <a:ext cx="1442271" cy="3692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23076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EF657E-6B90-8448-3F02-43E034697509}"/>
              </a:ext>
            </a:extLst>
          </p:cNvPr>
          <p:cNvSpPr>
            <a:spLocks noGrp="1"/>
          </p:cNvSpPr>
          <p:nvPr>
            <p:ph type="title"/>
          </p:nvPr>
        </p:nvSpPr>
        <p:spPr/>
        <p:txBody>
          <a:bodyPr/>
          <a:lstStyle/>
          <a:p>
            <a:r>
              <a:rPr lang="de-CH" dirty="0"/>
              <a:t>Quiz</a:t>
            </a:r>
          </a:p>
        </p:txBody>
      </p:sp>
      <p:pic>
        <p:nvPicPr>
          <p:cNvPr id="5" name="Inhaltsplatzhalter 4">
            <a:extLst>
              <a:ext uri="{FF2B5EF4-FFF2-40B4-BE49-F238E27FC236}">
                <a16:creationId xmlns:a16="http://schemas.microsoft.com/office/drawing/2014/main" id="{637F6E25-C994-DD34-AA4F-192A5B2599CB}"/>
              </a:ext>
            </a:extLst>
          </p:cNvPr>
          <p:cNvPicPr>
            <a:picLocks noGrp="1" noChangeAspect="1"/>
          </p:cNvPicPr>
          <p:nvPr>
            <p:ph idx="1"/>
          </p:nvPr>
        </p:nvPicPr>
        <p:blipFill>
          <a:blip r:embed="rId2"/>
          <a:stretch>
            <a:fillRect/>
          </a:stretch>
        </p:blipFill>
        <p:spPr>
          <a:xfrm>
            <a:off x="3762049" y="2285840"/>
            <a:ext cx="4667901" cy="2286319"/>
          </a:xfrm>
        </p:spPr>
      </p:pic>
    </p:spTree>
    <p:extLst>
      <p:ext uri="{BB962C8B-B14F-4D97-AF65-F5344CB8AC3E}">
        <p14:creationId xmlns:p14="http://schemas.microsoft.com/office/powerpoint/2010/main" val="192526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D2E705-E784-2081-43C5-4BD7BCCCF620}"/>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B4A3EFBC-1B33-71D6-02A5-5D8025DE8574}"/>
              </a:ext>
            </a:extLst>
          </p:cNvPr>
          <p:cNvSpPr>
            <a:spLocks noGrp="1"/>
          </p:cNvSpPr>
          <p:nvPr>
            <p:ph idx="1"/>
          </p:nvPr>
        </p:nvSpPr>
        <p:spPr/>
        <p:txBody>
          <a:bodyPr/>
          <a:lstStyle/>
          <a:p>
            <a:endParaRPr lang="de-CH" dirty="0"/>
          </a:p>
        </p:txBody>
      </p:sp>
      <p:pic>
        <p:nvPicPr>
          <p:cNvPr id="5" name="Grafik 4">
            <a:extLst>
              <a:ext uri="{FF2B5EF4-FFF2-40B4-BE49-F238E27FC236}">
                <a16:creationId xmlns:a16="http://schemas.microsoft.com/office/drawing/2014/main" id="{75D176D5-30D9-0531-FADE-74F3971C878F}"/>
              </a:ext>
            </a:extLst>
          </p:cNvPr>
          <p:cNvPicPr>
            <a:picLocks noChangeAspect="1"/>
          </p:cNvPicPr>
          <p:nvPr/>
        </p:nvPicPr>
        <p:blipFill>
          <a:blip r:embed="rId2"/>
          <a:stretch>
            <a:fillRect/>
          </a:stretch>
        </p:blipFill>
        <p:spPr>
          <a:xfrm>
            <a:off x="3890654" y="2333472"/>
            <a:ext cx="4410691" cy="2191056"/>
          </a:xfrm>
          <a:prstGeom prst="rect">
            <a:avLst/>
          </a:prstGeom>
        </p:spPr>
      </p:pic>
      <p:sp>
        <p:nvSpPr>
          <p:cNvPr id="6" name="Rechteck 5">
            <a:extLst>
              <a:ext uri="{FF2B5EF4-FFF2-40B4-BE49-F238E27FC236}">
                <a16:creationId xmlns:a16="http://schemas.microsoft.com/office/drawing/2014/main" id="{8B805B2E-641D-0B47-4783-725A6DAA4794}"/>
              </a:ext>
            </a:extLst>
          </p:cNvPr>
          <p:cNvSpPr/>
          <p:nvPr/>
        </p:nvSpPr>
        <p:spPr>
          <a:xfrm>
            <a:off x="3890654" y="3059723"/>
            <a:ext cx="1442271" cy="3692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72698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FD3FC4-B3DC-6DBB-2A3B-32D2AAA274FF}"/>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F682F9AD-F53B-20C5-A6B0-7797923A7A4F}"/>
              </a:ext>
            </a:extLst>
          </p:cNvPr>
          <p:cNvSpPr>
            <a:spLocks noGrp="1"/>
          </p:cNvSpPr>
          <p:nvPr>
            <p:ph idx="1"/>
          </p:nvPr>
        </p:nvSpPr>
        <p:spPr/>
        <p:txBody>
          <a:bodyPr/>
          <a:lstStyle/>
          <a:p>
            <a:endParaRPr lang="de-CH"/>
          </a:p>
        </p:txBody>
      </p:sp>
      <p:pic>
        <p:nvPicPr>
          <p:cNvPr id="5" name="Grafik 4">
            <a:extLst>
              <a:ext uri="{FF2B5EF4-FFF2-40B4-BE49-F238E27FC236}">
                <a16:creationId xmlns:a16="http://schemas.microsoft.com/office/drawing/2014/main" id="{8E709C65-12A8-7497-4C72-24EC2A8D2E3F}"/>
              </a:ext>
            </a:extLst>
          </p:cNvPr>
          <p:cNvPicPr>
            <a:picLocks noChangeAspect="1"/>
          </p:cNvPicPr>
          <p:nvPr/>
        </p:nvPicPr>
        <p:blipFill>
          <a:blip r:embed="rId2"/>
          <a:stretch>
            <a:fillRect/>
          </a:stretch>
        </p:blipFill>
        <p:spPr>
          <a:xfrm>
            <a:off x="2052073" y="2257261"/>
            <a:ext cx="8087854" cy="2343477"/>
          </a:xfrm>
          <a:prstGeom prst="rect">
            <a:avLst/>
          </a:prstGeom>
        </p:spPr>
      </p:pic>
    </p:spTree>
    <p:extLst>
      <p:ext uri="{BB962C8B-B14F-4D97-AF65-F5344CB8AC3E}">
        <p14:creationId xmlns:p14="http://schemas.microsoft.com/office/powerpoint/2010/main" val="15879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FD3FC4-B3DC-6DBB-2A3B-32D2AAA274FF}"/>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F682F9AD-F53B-20C5-A6B0-7797923A7A4F}"/>
              </a:ext>
            </a:extLst>
          </p:cNvPr>
          <p:cNvSpPr>
            <a:spLocks noGrp="1"/>
          </p:cNvSpPr>
          <p:nvPr>
            <p:ph idx="1"/>
          </p:nvPr>
        </p:nvSpPr>
        <p:spPr/>
        <p:txBody>
          <a:bodyPr/>
          <a:lstStyle/>
          <a:p>
            <a:endParaRPr lang="de-CH"/>
          </a:p>
        </p:txBody>
      </p:sp>
      <p:pic>
        <p:nvPicPr>
          <p:cNvPr id="5" name="Grafik 4">
            <a:extLst>
              <a:ext uri="{FF2B5EF4-FFF2-40B4-BE49-F238E27FC236}">
                <a16:creationId xmlns:a16="http://schemas.microsoft.com/office/drawing/2014/main" id="{8E709C65-12A8-7497-4C72-24EC2A8D2E3F}"/>
              </a:ext>
            </a:extLst>
          </p:cNvPr>
          <p:cNvPicPr>
            <a:picLocks noChangeAspect="1"/>
          </p:cNvPicPr>
          <p:nvPr/>
        </p:nvPicPr>
        <p:blipFill>
          <a:blip r:embed="rId2"/>
          <a:stretch>
            <a:fillRect/>
          </a:stretch>
        </p:blipFill>
        <p:spPr>
          <a:xfrm>
            <a:off x="2052073" y="2257261"/>
            <a:ext cx="8087854" cy="2343477"/>
          </a:xfrm>
          <a:prstGeom prst="rect">
            <a:avLst/>
          </a:prstGeom>
        </p:spPr>
      </p:pic>
      <p:sp>
        <p:nvSpPr>
          <p:cNvPr id="4" name="Rechteck 3">
            <a:extLst>
              <a:ext uri="{FF2B5EF4-FFF2-40B4-BE49-F238E27FC236}">
                <a16:creationId xmlns:a16="http://schemas.microsoft.com/office/drawing/2014/main" id="{177B7919-BC0D-0C87-9677-82134EA9E10A}"/>
              </a:ext>
            </a:extLst>
          </p:cNvPr>
          <p:cNvSpPr/>
          <p:nvPr/>
        </p:nvSpPr>
        <p:spPr>
          <a:xfrm>
            <a:off x="2052073" y="3816655"/>
            <a:ext cx="2185630" cy="3692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17681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5" name="Grafik 4">
            <a:extLst>
              <a:ext uri="{FF2B5EF4-FFF2-40B4-BE49-F238E27FC236}">
                <a16:creationId xmlns:a16="http://schemas.microsoft.com/office/drawing/2014/main" id="{941B553C-6E9E-4E7F-0AC5-BD09770738E6}"/>
              </a:ext>
            </a:extLst>
          </p:cNvPr>
          <p:cNvPicPr>
            <a:picLocks noChangeAspect="1"/>
          </p:cNvPicPr>
          <p:nvPr/>
        </p:nvPicPr>
        <p:blipFill>
          <a:blip r:embed="rId2"/>
          <a:stretch>
            <a:fillRect/>
          </a:stretch>
        </p:blipFill>
        <p:spPr>
          <a:xfrm>
            <a:off x="1694836" y="1971471"/>
            <a:ext cx="8802328" cy="2915057"/>
          </a:xfrm>
          <a:prstGeom prst="rect">
            <a:avLst/>
          </a:prstGeom>
        </p:spPr>
      </p:pic>
    </p:spTree>
    <p:extLst>
      <p:ext uri="{BB962C8B-B14F-4D97-AF65-F5344CB8AC3E}">
        <p14:creationId xmlns:p14="http://schemas.microsoft.com/office/powerpoint/2010/main" val="215562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5" name="Grafik 4">
            <a:extLst>
              <a:ext uri="{FF2B5EF4-FFF2-40B4-BE49-F238E27FC236}">
                <a16:creationId xmlns:a16="http://schemas.microsoft.com/office/drawing/2014/main" id="{941B553C-6E9E-4E7F-0AC5-BD09770738E6}"/>
              </a:ext>
            </a:extLst>
          </p:cNvPr>
          <p:cNvPicPr>
            <a:picLocks noChangeAspect="1"/>
          </p:cNvPicPr>
          <p:nvPr/>
        </p:nvPicPr>
        <p:blipFill>
          <a:blip r:embed="rId2"/>
          <a:stretch>
            <a:fillRect/>
          </a:stretch>
        </p:blipFill>
        <p:spPr>
          <a:xfrm>
            <a:off x="1694836" y="1971471"/>
            <a:ext cx="8802328" cy="2915057"/>
          </a:xfrm>
          <a:prstGeom prst="rect">
            <a:avLst/>
          </a:prstGeom>
        </p:spPr>
      </p:pic>
      <p:sp>
        <p:nvSpPr>
          <p:cNvPr id="3" name="Rechteck 2">
            <a:extLst>
              <a:ext uri="{FF2B5EF4-FFF2-40B4-BE49-F238E27FC236}">
                <a16:creationId xmlns:a16="http://schemas.microsoft.com/office/drawing/2014/main" id="{78B0B0DD-E6DB-2B63-ADA1-A4222F034194}"/>
              </a:ext>
            </a:extLst>
          </p:cNvPr>
          <p:cNvSpPr/>
          <p:nvPr/>
        </p:nvSpPr>
        <p:spPr>
          <a:xfrm>
            <a:off x="1694836" y="3748548"/>
            <a:ext cx="2965654" cy="3692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148828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15</a:t>
            </a:r>
          </a:p>
        </p:txBody>
      </p:sp>
      <p:sp>
        <p:nvSpPr>
          <p:cNvPr id="3" name="Content Placeholder 2"/>
          <p:cNvSpPr>
            <a:spLocks noGrp="1"/>
          </p:cNvSpPr>
          <p:nvPr>
            <p:ph sz="half" idx="1"/>
          </p:nvPr>
        </p:nvSpPr>
        <p:spPr/>
        <p:txBody>
          <a:bodyPr/>
          <a:lstStyle/>
          <a:p>
            <a:r>
              <a:rPr lang="de-DE" dirty="0"/>
              <a:t>Loops </a:t>
            </a:r>
            <a:r>
              <a:rPr lang="de-DE" dirty="0" err="1"/>
              <a:t>and</a:t>
            </a:r>
            <a:r>
              <a:rPr lang="de-DE" dirty="0"/>
              <a:t> </a:t>
            </a:r>
            <a:r>
              <a:rPr lang="de-DE" dirty="0" err="1"/>
              <a:t>Conditions</a:t>
            </a:r>
            <a:endParaRPr lang="de-DE" dirty="0"/>
          </a:p>
        </p:txBody>
      </p:sp>
    </p:spTree>
    <p:extLst>
      <p:ext uri="{BB962C8B-B14F-4D97-AF65-F5344CB8AC3E}">
        <p14:creationId xmlns:p14="http://schemas.microsoft.com/office/powerpoint/2010/main" val="304592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378926B-EB96-742F-682E-E32634F8DC98}"/>
              </a:ext>
            </a:extLst>
          </p:cNvPr>
          <p:cNvPicPr>
            <a:picLocks noChangeAspect="1"/>
          </p:cNvPicPr>
          <p:nvPr/>
        </p:nvPicPr>
        <p:blipFill>
          <a:blip r:embed="rId3"/>
          <a:stretch>
            <a:fillRect/>
          </a:stretch>
        </p:blipFill>
        <p:spPr>
          <a:xfrm>
            <a:off x="1697801" y="0"/>
            <a:ext cx="8796397" cy="6858000"/>
          </a:xfrm>
          <a:prstGeom prst="rect">
            <a:avLst/>
          </a:prstGeom>
        </p:spPr>
      </p:pic>
    </p:spTree>
    <p:extLst>
      <p:ext uri="{BB962C8B-B14F-4D97-AF65-F5344CB8AC3E}">
        <p14:creationId xmlns:p14="http://schemas.microsoft.com/office/powerpoint/2010/main" val="156154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90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10100" y="1167829"/>
            <a:ext cx="6720289" cy="2585323"/>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Loop</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Used for running TestSteps repeatedly; Three types are WHILE, IF, and DO statements</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4610099" y="3946319"/>
            <a:ext cx="6720289" cy="19389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Condition</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Must be met so that the next step may be taken</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152" y="3946319"/>
            <a:ext cx="2065096" cy="18288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0151" y="1167829"/>
            <a:ext cx="2065097" cy="1828800"/>
          </a:xfrm>
          <a:prstGeom prst="rect">
            <a:avLst/>
          </a:prstGeom>
        </p:spPr>
      </p:pic>
    </p:spTree>
    <p:extLst>
      <p:ext uri="{BB962C8B-B14F-4D97-AF65-F5344CB8AC3E}">
        <p14:creationId xmlns:p14="http://schemas.microsoft.com/office/powerpoint/2010/main" val="184159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0100" y="1268413"/>
            <a:ext cx="7066934" cy="3231654"/>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WHILE Statement</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Action to execute a TestStep repeatedly </a:t>
            </a:r>
            <a:r>
              <a:rPr lang="en-US" sz="2800" i="1" dirty="0">
                <a:latin typeface="Open Sans" panose="020B0606030504020204" pitchFamily="34" charset="0"/>
                <a:ea typeface="Open Sans" panose="020B0606030504020204" pitchFamily="34" charset="0"/>
                <a:cs typeface="Open Sans" panose="020B0606030504020204" pitchFamily="34" charset="0"/>
              </a:rPr>
              <a:t>until </a:t>
            </a:r>
            <a:r>
              <a:rPr lang="en-US" sz="2800" dirty="0">
                <a:latin typeface="Open Sans" panose="020B0606030504020204" pitchFamily="34" charset="0"/>
                <a:ea typeface="Open Sans" panose="020B0606030504020204" pitchFamily="34" charset="0"/>
                <a:cs typeface="Open Sans" panose="020B0606030504020204" pitchFamily="34" charset="0"/>
              </a:rPr>
              <a:t>a condition is no longer met (or retry limit is reached); condition must be met to run</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044" y="1268413"/>
            <a:ext cx="2065312" cy="1828800"/>
          </a:xfrm>
          <a:prstGeom prst="rect">
            <a:avLst/>
          </a:prstGeom>
        </p:spPr>
      </p:pic>
    </p:spTree>
    <p:extLst>
      <p:ext uri="{BB962C8B-B14F-4D97-AF65-F5344CB8AC3E}">
        <p14:creationId xmlns:p14="http://schemas.microsoft.com/office/powerpoint/2010/main" val="272562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610100" y="1269398"/>
            <a:ext cx="6720289" cy="2585323"/>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DO Statement</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Similar to a WHILE Statement, but the </a:t>
            </a:r>
            <a:r>
              <a:rPr lang="en-US" sz="2800" dirty="0" err="1">
                <a:latin typeface="Open Sans" panose="020B0606030504020204" pitchFamily="34" charset="0"/>
                <a:ea typeface="Open Sans" panose="020B0606030504020204" pitchFamily="34" charset="0"/>
                <a:cs typeface="Open Sans" panose="020B0606030504020204" pitchFamily="34" charset="0"/>
              </a:rPr>
              <a:t>TestStep</a:t>
            </a:r>
            <a:r>
              <a:rPr lang="en-US" sz="2800" dirty="0">
                <a:latin typeface="Open Sans" panose="020B0606030504020204" pitchFamily="34" charset="0"/>
                <a:ea typeface="Open Sans" panose="020B0606030504020204" pitchFamily="34" charset="0"/>
                <a:cs typeface="Open Sans" panose="020B0606030504020204" pitchFamily="34" charset="0"/>
              </a:rPr>
              <a:t> is run once before checking whether the condition is met</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044" y="1268413"/>
            <a:ext cx="2065311" cy="1828800"/>
          </a:xfrm>
          <a:prstGeom prst="rect">
            <a:avLst/>
          </a:prstGeom>
        </p:spPr>
      </p:pic>
    </p:spTree>
    <p:extLst>
      <p:ext uri="{BB962C8B-B14F-4D97-AF65-F5344CB8AC3E}">
        <p14:creationId xmlns:p14="http://schemas.microsoft.com/office/powerpoint/2010/main" val="176056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10100" y="1268413"/>
            <a:ext cx="6720289" cy="19389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IF Statement</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Action to execute a TestStep once </a:t>
            </a:r>
            <a:r>
              <a:rPr lang="en-US" sz="2800" i="1" dirty="0">
                <a:latin typeface="Open Sans" panose="020B0606030504020204" pitchFamily="34" charset="0"/>
                <a:ea typeface="Open Sans" panose="020B0606030504020204" pitchFamily="34" charset="0"/>
                <a:cs typeface="Open Sans" panose="020B0606030504020204" pitchFamily="34" charset="0"/>
              </a:rPr>
              <a:t>if</a:t>
            </a:r>
            <a:r>
              <a:rPr lang="en-US" sz="2800" dirty="0">
                <a:latin typeface="Open Sans" panose="020B0606030504020204" pitchFamily="34" charset="0"/>
                <a:ea typeface="Open Sans" panose="020B0606030504020204" pitchFamily="34" charset="0"/>
                <a:cs typeface="Open Sans" panose="020B0606030504020204" pitchFamily="34" charset="0"/>
              </a:rPr>
              <a:t> a particular condition is met</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525" y="1268413"/>
            <a:ext cx="2053040" cy="1828800"/>
          </a:xfrm>
          <a:prstGeom prst="rect">
            <a:avLst/>
          </a:prstGeom>
        </p:spPr>
      </p:pic>
    </p:spTree>
    <p:extLst>
      <p:ext uri="{BB962C8B-B14F-4D97-AF65-F5344CB8AC3E}">
        <p14:creationId xmlns:p14="http://schemas.microsoft.com/office/powerpoint/2010/main" val="30105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10100" y="1268413"/>
            <a:ext cx="6720289" cy="19389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Control Flow Diagram</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Visual representation of a TestCase; a tab in the working pane</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Grafik 3"/>
          <p:cNvPicPr>
            <a:picLocks noChangeAspect="1"/>
          </p:cNvPicPr>
          <p:nvPr/>
        </p:nvPicPr>
        <p:blipFill>
          <a:blip r:embed="rId3"/>
          <a:stretch>
            <a:fillRect/>
          </a:stretch>
        </p:blipFill>
        <p:spPr>
          <a:xfrm>
            <a:off x="980551" y="1276264"/>
            <a:ext cx="3144298" cy="2728999"/>
          </a:xfrm>
          <a:prstGeom prst="rect">
            <a:avLst/>
          </a:prstGeom>
          <a:ln>
            <a:solidFill>
              <a:schemeClr val="tx1"/>
            </a:solidFill>
          </a:ln>
        </p:spPr>
      </p:pic>
    </p:spTree>
    <p:extLst>
      <p:ext uri="{BB962C8B-B14F-4D97-AF65-F5344CB8AC3E}">
        <p14:creationId xmlns:p14="http://schemas.microsoft.com/office/powerpoint/2010/main" val="42079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15 </a:t>
            </a:r>
            <a:r>
              <a:rPr lang="en-US" dirty="0"/>
              <a:t>WHILE Statement</a:t>
            </a:r>
            <a:endParaRPr lang="de-DE" dirty="0"/>
          </a:p>
        </p:txBody>
      </p:sp>
    </p:spTree>
    <p:extLst>
      <p:ext uri="{BB962C8B-B14F-4D97-AF65-F5344CB8AC3E}">
        <p14:creationId xmlns:p14="http://schemas.microsoft.com/office/powerpoint/2010/main" val="176896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16</a:t>
            </a:r>
          </a:p>
        </p:txBody>
      </p:sp>
      <p:sp>
        <p:nvSpPr>
          <p:cNvPr id="3" name="Content Placeholder 2"/>
          <p:cNvSpPr>
            <a:spLocks noGrp="1"/>
          </p:cNvSpPr>
          <p:nvPr>
            <p:ph sz="half" idx="1"/>
          </p:nvPr>
        </p:nvSpPr>
        <p:spPr/>
        <p:txBody>
          <a:bodyPr/>
          <a:lstStyle/>
          <a:p>
            <a:r>
              <a:rPr lang="de-DE" dirty="0" err="1"/>
              <a:t>Recovery</a:t>
            </a:r>
            <a:r>
              <a:rPr lang="de-DE" dirty="0"/>
              <a:t> Scenarios</a:t>
            </a:r>
          </a:p>
        </p:txBody>
      </p:sp>
    </p:spTree>
    <p:extLst>
      <p:ext uri="{BB962C8B-B14F-4D97-AF65-F5344CB8AC3E}">
        <p14:creationId xmlns:p14="http://schemas.microsoft.com/office/powerpoint/2010/main" val="15498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25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10100" y="1268413"/>
            <a:ext cx="6720289" cy="2523768"/>
          </a:xfrm>
          <a:prstGeom prst="rect">
            <a:avLst/>
          </a:prstGeom>
          <a:noFill/>
        </p:spPr>
        <p:txBody>
          <a:bodyPr wrap="square" rtlCol="0">
            <a:spAutoFit/>
          </a:bodyPr>
          <a:lstStyle/>
          <a:p>
            <a:r>
              <a:rPr lang="en-US" sz="3200" u="sng" dirty="0">
                <a:latin typeface="Open Sans" panose="020B0606030504020204" pitchFamily="34" charset="0"/>
                <a:ea typeface="Open Sans" panose="020B0606030504020204" pitchFamily="34" charset="0"/>
                <a:cs typeface="Open Sans" panose="020B0606030504020204" pitchFamily="34" charset="0"/>
              </a:rPr>
              <a:t>Recovery Scenario Collection</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Folder containing recovery scenarios; can be located on each level in the hierarchy</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p:cNvSpPr txBox="1"/>
          <p:nvPr/>
        </p:nvSpPr>
        <p:spPr>
          <a:xfrm>
            <a:off x="4610100" y="4005263"/>
            <a:ext cx="7030916" cy="2523768"/>
          </a:xfrm>
          <a:prstGeom prst="rect">
            <a:avLst/>
          </a:prstGeom>
          <a:noFill/>
        </p:spPr>
        <p:txBody>
          <a:bodyPr wrap="square" rtlCol="0">
            <a:spAutoFit/>
          </a:bodyPr>
          <a:lstStyle/>
          <a:p>
            <a:r>
              <a:rPr lang="en-US" sz="3200" u="sng" dirty="0">
                <a:latin typeface="Open Sans" panose="020B0606030504020204" pitchFamily="34" charset="0"/>
                <a:ea typeface="Open Sans" panose="020B0606030504020204" pitchFamily="34" charset="0"/>
                <a:cs typeface="Open Sans" panose="020B0606030504020204" pitchFamily="34" charset="0"/>
              </a:rPr>
              <a:t>Recovery Scenario</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One or more TestSteps used only if an error occurs that would interfere with regular test execution</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199" y="1268413"/>
            <a:ext cx="1828800" cy="1828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199" y="4005263"/>
            <a:ext cx="1828800" cy="1828800"/>
          </a:xfrm>
          <a:prstGeom prst="rect">
            <a:avLst/>
          </a:prstGeom>
        </p:spPr>
      </p:pic>
    </p:spTree>
    <p:extLst>
      <p:ext uri="{BB962C8B-B14F-4D97-AF65-F5344CB8AC3E}">
        <p14:creationId xmlns:p14="http://schemas.microsoft.com/office/powerpoint/2010/main" val="11412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C25D26F-7D9F-023B-5D58-A7EB01C23208}"/>
              </a:ext>
            </a:extLst>
          </p:cNvPr>
          <p:cNvPicPr>
            <a:picLocks noChangeAspect="1"/>
          </p:cNvPicPr>
          <p:nvPr/>
        </p:nvPicPr>
        <p:blipFill>
          <a:blip r:embed="rId3"/>
          <a:stretch>
            <a:fillRect/>
          </a:stretch>
        </p:blipFill>
        <p:spPr>
          <a:xfrm>
            <a:off x="989355" y="0"/>
            <a:ext cx="10213290" cy="6858000"/>
          </a:xfrm>
          <a:prstGeom prst="rect">
            <a:avLst/>
          </a:prstGeom>
        </p:spPr>
      </p:pic>
    </p:spTree>
    <p:extLst>
      <p:ext uri="{BB962C8B-B14F-4D97-AF65-F5344CB8AC3E}">
        <p14:creationId xmlns:p14="http://schemas.microsoft.com/office/powerpoint/2010/main" val="23393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610100" y="1268797"/>
            <a:ext cx="6720289" cy="2523768"/>
          </a:xfrm>
          <a:prstGeom prst="rect">
            <a:avLst/>
          </a:prstGeom>
          <a:noFill/>
        </p:spPr>
        <p:txBody>
          <a:bodyPr wrap="square" rtlCol="0">
            <a:spAutoFit/>
          </a:bodyPr>
          <a:lstStyle/>
          <a:p>
            <a:r>
              <a:rPr lang="en-US" sz="3200" u="sng" dirty="0" err="1">
                <a:latin typeface="Open Sans" panose="020B0606030504020204" pitchFamily="34" charset="0"/>
                <a:ea typeface="Open Sans" panose="020B0606030504020204" pitchFamily="34" charset="0"/>
                <a:cs typeface="Open Sans" panose="020B0606030504020204" pitchFamily="34" charset="0"/>
              </a:rPr>
              <a:t>CleanUp</a:t>
            </a:r>
            <a:r>
              <a:rPr lang="en-US" sz="3200" u="sng" dirty="0">
                <a:latin typeface="Open Sans" panose="020B0606030504020204" pitchFamily="34" charset="0"/>
                <a:ea typeface="Open Sans" panose="020B0606030504020204" pitchFamily="34" charset="0"/>
                <a:cs typeface="Open Sans" panose="020B0606030504020204" pitchFamily="34" charset="0"/>
              </a:rPr>
              <a:t> Scenario</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One or more TestSteps used only if no appropriate Recovery scenario is successful</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050" y="1268797"/>
            <a:ext cx="2057400" cy="1828800"/>
          </a:xfrm>
          <a:prstGeom prst="rect">
            <a:avLst/>
          </a:prstGeom>
        </p:spPr>
      </p:pic>
    </p:spTree>
    <p:extLst>
      <p:ext uri="{BB962C8B-B14F-4D97-AF65-F5344CB8AC3E}">
        <p14:creationId xmlns:p14="http://schemas.microsoft.com/office/powerpoint/2010/main" val="40785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Recovery Scenario</a:t>
            </a:r>
            <a:endParaRPr lang="de-DE" dirty="0"/>
          </a:p>
        </p:txBody>
      </p:sp>
      <p:sp>
        <p:nvSpPr>
          <p:cNvPr id="3" name="Content Placeholder 2"/>
          <p:cNvSpPr>
            <a:spLocks noGrp="1"/>
          </p:cNvSpPr>
          <p:nvPr>
            <p:ph sz="half" idx="1"/>
          </p:nvPr>
        </p:nvSpPr>
        <p:spPr/>
        <p:txBody>
          <a:bodyPr/>
          <a:lstStyle/>
          <a:p>
            <a:pPr marL="342900" indent="-342900">
              <a:lnSpc>
                <a:spcPct val="150000"/>
              </a:lnSpc>
              <a:buAutoNum type="arabicPeriod"/>
            </a:pPr>
            <a:r>
              <a:rPr lang="en-US" dirty="0"/>
              <a:t> Create Recovery Scenario Collection</a:t>
            </a:r>
          </a:p>
          <a:p>
            <a:pPr marL="342900" indent="-342900">
              <a:lnSpc>
                <a:spcPct val="150000"/>
              </a:lnSpc>
              <a:buAutoNum type="arabicPeriod"/>
            </a:pPr>
            <a:r>
              <a:rPr lang="en-US" dirty="0"/>
              <a:t> Add TestStep to use if an error occurs</a:t>
            </a:r>
          </a:p>
          <a:p>
            <a:pPr marL="342900" indent="-342900">
              <a:lnSpc>
                <a:spcPct val="150000"/>
              </a:lnSpc>
              <a:buAutoNum type="arabicPeriod"/>
            </a:pPr>
            <a:r>
              <a:rPr lang="en-US" dirty="0"/>
              <a:t> Add </a:t>
            </a:r>
            <a:r>
              <a:rPr lang="en-US" dirty="0" err="1"/>
              <a:t>CleanUp</a:t>
            </a:r>
            <a:r>
              <a:rPr lang="en-US" dirty="0"/>
              <a:t> Scenario if necessary</a:t>
            </a:r>
          </a:p>
          <a:p>
            <a:endParaRPr lang="de-DE" dirty="0"/>
          </a:p>
        </p:txBody>
      </p:sp>
    </p:spTree>
    <p:extLst>
      <p:ext uri="{BB962C8B-B14F-4D97-AF65-F5344CB8AC3E}">
        <p14:creationId xmlns:p14="http://schemas.microsoft.com/office/powerpoint/2010/main" val="405459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16a</a:t>
            </a:r>
            <a:r>
              <a:rPr lang="en-US" dirty="0"/>
              <a:t> Recovery Scenarios</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16b</a:t>
            </a:r>
            <a:r>
              <a:rPr lang="en-US" dirty="0"/>
              <a:t> </a:t>
            </a:r>
            <a:r>
              <a:rPr lang="en-US" dirty="0" err="1"/>
              <a:t>CleanUp</a:t>
            </a:r>
            <a:r>
              <a:rPr lang="en-US" dirty="0"/>
              <a:t> Scenarios</a:t>
            </a:r>
            <a:endParaRPr lang="de-DE" dirty="0"/>
          </a:p>
        </p:txBody>
      </p:sp>
    </p:spTree>
    <p:extLst>
      <p:ext uri="{BB962C8B-B14F-4D97-AF65-F5344CB8AC3E}">
        <p14:creationId xmlns:p14="http://schemas.microsoft.com/office/powerpoint/2010/main" val="31569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17</a:t>
            </a:r>
          </a:p>
        </p:txBody>
      </p:sp>
      <p:sp>
        <p:nvSpPr>
          <p:cNvPr id="3" name="Content Placeholder 2"/>
          <p:cNvSpPr>
            <a:spLocks noGrp="1"/>
          </p:cNvSpPr>
          <p:nvPr>
            <p:ph sz="half" idx="1"/>
          </p:nvPr>
        </p:nvSpPr>
        <p:spPr/>
        <p:txBody>
          <a:bodyPr/>
          <a:lstStyle/>
          <a:p>
            <a:r>
              <a:rPr lang="de-DE" dirty="0" err="1"/>
              <a:t>Constraint</a:t>
            </a:r>
            <a:r>
              <a:rPr lang="de-DE" dirty="0"/>
              <a:t> </a:t>
            </a:r>
            <a:r>
              <a:rPr lang="de-DE" dirty="0" err="1"/>
              <a:t>and</a:t>
            </a:r>
            <a:r>
              <a:rPr lang="de-DE" dirty="0"/>
              <a:t> </a:t>
            </a:r>
            <a:r>
              <a:rPr lang="de-DE" dirty="0" err="1"/>
              <a:t>FireEvent</a:t>
            </a:r>
            <a:endParaRPr lang="de-DE" dirty="0"/>
          </a:p>
        </p:txBody>
      </p:sp>
    </p:spTree>
    <p:extLst>
      <p:ext uri="{BB962C8B-B14F-4D97-AF65-F5344CB8AC3E}">
        <p14:creationId xmlns:p14="http://schemas.microsoft.com/office/powerpoint/2010/main" val="351430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610100" y="1268797"/>
            <a:ext cx="6720289" cy="2523768"/>
          </a:xfrm>
          <a:prstGeom prst="rect">
            <a:avLst/>
          </a:prstGeom>
          <a:noFill/>
        </p:spPr>
        <p:txBody>
          <a:bodyPr wrap="square" rtlCol="0">
            <a:spAutoFit/>
          </a:bodyPr>
          <a:lstStyle/>
          <a:p>
            <a:r>
              <a:rPr lang="en-US" sz="3200" u="sng" dirty="0">
                <a:latin typeface="Open Sans" panose="020B0606030504020204" pitchFamily="34" charset="0"/>
                <a:ea typeface="Open Sans" panose="020B0606030504020204" pitchFamily="34" charset="0"/>
                <a:cs typeface="Open Sans" panose="020B0606030504020204" pitchFamily="34" charset="0"/>
              </a:rPr>
              <a:t>Constraint</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An </a:t>
            </a:r>
            <a:r>
              <a:rPr lang="en-US" sz="2800" dirty="0" err="1">
                <a:latin typeface="Open Sans" panose="020B0606030504020204" pitchFamily="34" charset="0"/>
                <a:ea typeface="Open Sans" panose="020B0606030504020204" pitchFamily="34" charset="0"/>
                <a:cs typeface="Open Sans" panose="020B0606030504020204" pitchFamily="34" charset="0"/>
              </a:rPr>
              <a:t>actionmode</a:t>
            </a:r>
            <a:r>
              <a:rPr lang="en-US" sz="2800" dirty="0">
                <a:latin typeface="Open Sans" panose="020B0606030504020204" pitchFamily="34" charset="0"/>
                <a:ea typeface="Open Sans" panose="020B0606030504020204" pitchFamily="34" charset="0"/>
                <a:cs typeface="Open Sans" panose="020B0606030504020204" pitchFamily="34" charset="0"/>
              </a:rPr>
              <a:t> that allows us to find or identify a row by </a:t>
            </a:r>
            <a:r>
              <a:rPr lang="en-US" sz="2800">
                <a:latin typeface="Open Sans" panose="020B0606030504020204" pitchFamily="34" charset="0"/>
                <a:ea typeface="Open Sans" panose="020B0606030504020204" pitchFamily="34" charset="0"/>
                <a:cs typeface="Open Sans" panose="020B0606030504020204" pitchFamily="34" charset="0"/>
              </a:rPr>
              <a:t>searching for specific values in them</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4745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73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ActionMode Constraint</a:t>
            </a:r>
          </a:p>
        </p:txBody>
      </p:sp>
      <p:sp>
        <p:nvSpPr>
          <p:cNvPr id="3" name="Content Placeholder 2"/>
          <p:cNvSpPr>
            <a:spLocks noGrp="1"/>
          </p:cNvSpPr>
          <p:nvPr>
            <p:ph sz="half" idx="1"/>
          </p:nvPr>
        </p:nvSpPr>
        <p:spPr/>
        <p:txBody>
          <a:bodyPr>
            <a:normAutofit lnSpcReduction="10000"/>
          </a:bodyPr>
          <a:lstStyle/>
          <a:p>
            <a:pPr marL="514350" indent="-514350">
              <a:lnSpc>
                <a:spcPct val="150000"/>
              </a:lnSpc>
              <a:buAutoNum type="arabicPeriod"/>
            </a:pPr>
            <a:r>
              <a:rPr lang="en-US" sz="3000" dirty="0"/>
              <a:t>Steer a </a:t>
            </a:r>
            <a:r>
              <a:rPr lang="en-US" sz="3000" dirty="0" err="1"/>
              <a:t>TestStepValue</a:t>
            </a:r>
            <a:r>
              <a:rPr lang="en-US" sz="3000" dirty="0"/>
              <a:t> which by now exists multiple times</a:t>
            </a:r>
          </a:p>
          <a:p>
            <a:pPr marL="514350" indent="-514350">
              <a:lnSpc>
                <a:spcPct val="150000"/>
              </a:lnSpc>
              <a:buFont typeface="Wingdings" panose="05000000000000000000" pitchFamily="2" charset="2"/>
              <a:buAutoNum type="arabicPeriod"/>
            </a:pPr>
            <a:r>
              <a:rPr lang="en-US" sz="3000" dirty="0"/>
              <a:t>Set ActionMode to Constraint; select Value to search for all subsequent TestStepValues necessary to make the selection unique</a:t>
            </a:r>
            <a:endParaRPr lang="de-DE" sz="3000" dirty="0"/>
          </a:p>
          <a:p>
            <a:endParaRPr lang="en-US" dirty="0"/>
          </a:p>
          <a:p>
            <a:endParaRPr lang="en-US" dirty="0"/>
          </a:p>
        </p:txBody>
      </p:sp>
    </p:spTree>
    <p:extLst>
      <p:ext uri="{BB962C8B-B14F-4D97-AF65-F5344CB8AC3E}">
        <p14:creationId xmlns:p14="http://schemas.microsoft.com/office/powerpoint/2010/main" val="320171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FireEvent</a:t>
            </a:r>
          </a:p>
        </p:txBody>
      </p:sp>
      <p:sp>
        <p:nvSpPr>
          <p:cNvPr id="3" name="Content Placeholder 2"/>
          <p:cNvSpPr>
            <a:spLocks noGrp="1"/>
          </p:cNvSpPr>
          <p:nvPr>
            <p:ph sz="half" idx="1"/>
          </p:nvPr>
        </p:nvSpPr>
        <p:spPr/>
        <p:txBody>
          <a:bodyPr/>
          <a:lstStyle/>
          <a:p>
            <a:pPr marL="514350" indent="-514350">
              <a:lnSpc>
                <a:spcPct val="150000"/>
              </a:lnSpc>
              <a:buAutoNum type="arabicPeriod"/>
            </a:pPr>
            <a:r>
              <a:rPr lang="en-US" dirty="0"/>
              <a:t>Add the Steering parameter “FireEvent” to the Module Attribute</a:t>
            </a:r>
          </a:p>
          <a:p>
            <a:pPr marL="514350" indent="-514350">
              <a:lnSpc>
                <a:spcPct val="150000"/>
              </a:lnSpc>
              <a:buFont typeface="Wingdings" panose="05000000000000000000" pitchFamily="2" charset="2"/>
              <a:buAutoNum type="arabicPeriod"/>
            </a:pPr>
            <a:r>
              <a:rPr lang="en-US" dirty="0"/>
              <a:t>Add the desired FireEvent as the Value</a:t>
            </a:r>
          </a:p>
          <a:p>
            <a:endParaRPr lang="en-US" dirty="0"/>
          </a:p>
          <a:p>
            <a:endParaRPr lang="en-US" dirty="0"/>
          </a:p>
        </p:txBody>
      </p:sp>
    </p:spTree>
    <p:extLst>
      <p:ext uri="{BB962C8B-B14F-4D97-AF65-F5344CB8AC3E}">
        <p14:creationId xmlns:p14="http://schemas.microsoft.com/office/powerpoint/2010/main" val="397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17a</a:t>
            </a:r>
            <a:r>
              <a:rPr lang="en-US" dirty="0"/>
              <a:t> Constraint</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17b</a:t>
            </a:r>
            <a:r>
              <a:rPr lang="en-US" dirty="0"/>
              <a:t> </a:t>
            </a:r>
            <a:r>
              <a:rPr lang="en-US" dirty="0" err="1"/>
              <a:t>FireEvent</a:t>
            </a:r>
            <a:endParaRPr lang="de-DE" dirty="0"/>
          </a:p>
        </p:txBody>
      </p:sp>
    </p:spTree>
    <p:extLst>
      <p:ext uri="{BB962C8B-B14F-4D97-AF65-F5344CB8AC3E}">
        <p14:creationId xmlns:p14="http://schemas.microsoft.com/office/powerpoint/2010/main" val="321228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6" name="Grafik 5">
            <a:extLst>
              <a:ext uri="{FF2B5EF4-FFF2-40B4-BE49-F238E27FC236}">
                <a16:creationId xmlns:a16="http://schemas.microsoft.com/office/drawing/2014/main" id="{291CBF79-9F8A-A00F-CA0A-AE56B12FD4E6}"/>
              </a:ext>
            </a:extLst>
          </p:cNvPr>
          <p:cNvPicPr>
            <a:picLocks noChangeAspect="1"/>
          </p:cNvPicPr>
          <p:nvPr/>
        </p:nvPicPr>
        <p:blipFill>
          <a:blip r:embed="rId2"/>
          <a:stretch>
            <a:fillRect/>
          </a:stretch>
        </p:blipFill>
        <p:spPr>
          <a:xfrm>
            <a:off x="2661758" y="2057208"/>
            <a:ext cx="6868484" cy="2743583"/>
          </a:xfrm>
          <a:prstGeom prst="rect">
            <a:avLst/>
          </a:prstGeom>
        </p:spPr>
      </p:pic>
    </p:spTree>
    <p:extLst>
      <p:ext uri="{BB962C8B-B14F-4D97-AF65-F5344CB8AC3E}">
        <p14:creationId xmlns:p14="http://schemas.microsoft.com/office/powerpoint/2010/main" val="10196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8C6591-4E1F-239B-85A1-6FDD23EEE81A}"/>
              </a:ext>
            </a:extLst>
          </p:cNvPr>
          <p:cNvSpPr>
            <a:spLocks noGrp="1"/>
          </p:cNvSpPr>
          <p:nvPr>
            <p:ph type="title"/>
          </p:nvPr>
        </p:nvSpPr>
        <p:spPr/>
        <p:txBody>
          <a:bodyPr/>
          <a:lstStyle/>
          <a:p>
            <a:endParaRPr lang="de-CH"/>
          </a:p>
        </p:txBody>
      </p:sp>
      <p:sp>
        <p:nvSpPr>
          <p:cNvPr id="3" name="Inhaltsplatzhalter 2">
            <a:extLst>
              <a:ext uri="{FF2B5EF4-FFF2-40B4-BE49-F238E27FC236}">
                <a16:creationId xmlns:a16="http://schemas.microsoft.com/office/drawing/2014/main" id="{DD712359-D405-F8A8-4909-1198883F3FA8}"/>
              </a:ext>
            </a:extLst>
          </p:cNvPr>
          <p:cNvSpPr>
            <a:spLocks noGrp="1"/>
          </p:cNvSpPr>
          <p:nvPr>
            <p:ph idx="1"/>
          </p:nvPr>
        </p:nvSpPr>
        <p:spPr/>
        <p:txBody>
          <a:bodyPr/>
          <a:lstStyle/>
          <a:p>
            <a:endParaRPr lang="de-CH"/>
          </a:p>
        </p:txBody>
      </p:sp>
      <p:pic>
        <p:nvPicPr>
          <p:cNvPr id="5" name="Grafik 4">
            <a:extLst>
              <a:ext uri="{FF2B5EF4-FFF2-40B4-BE49-F238E27FC236}">
                <a16:creationId xmlns:a16="http://schemas.microsoft.com/office/drawing/2014/main" id="{CEA8A701-B2A3-F2A5-3588-725F56BA75F8}"/>
              </a:ext>
            </a:extLst>
          </p:cNvPr>
          <p:cNvPicPr>
            <a:picLocks noChangeAspect="1"/>
          </p:cNvPicPr>
          <p:nvPr/>
        </p:nvPicPr>
        <p:blipFill>
          <a:blip r:embed="rId3"/>
          <a:stretch>
            <a:fillRect/>
          </a:stretch>
        </p:blipFill>
        <p:spPr>
          <a:xfrm>
            <a:off x="0" y="24087"/>
            <a:ext cx="12192000" cy="6809825"/>
          </a:xfrm>
          <a:prstGeom prst="rect">
            <a:avLst/>
          </a:prstGeom>
        </p:spPr>
      </p:pic>
    </p:spTree>
    <p:extLst>
      <p:ext uri="{BB962C8B-B14F-4D97-AF65-F5344CB8AC3E}">
        <p14:creationId xmlns:p14="http://schemas.microsoft.com/office/powerpoint/2010/main" val="295250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6" name="Grafik 5">
            <a:extLst>
              <a:ext uri="{FF2B5EF4-FFF2-40B4-BE49-F238E27FC236}">
                <a16:creationId xmlns:a16="http://schemas.microsoft.com/office/drawing/2014/main" id="{291CBF79-9F8A-A00F-CA0A-AE56B12FD4E6}"/>
              </a:ext>
            </a:extLst>
          </p:cNvPr>
          <p:cNvPicPr>
            <a:picLocks noChangeAspect="1"/>
          </p:cNvPicPr>
          <p:nvPr/>
        </p:nvPicPr>
        <p:blipFill>
          <a:blip r:embed="rId2"/>
          <a:stretch>
            <a:fillRect/>
          </a:stretch>
        </p:blipFill>
        <p:spPr>
          <a:xfrm>
            <a:off x="2661758" y="2057208"/>
            <a:ext cx="6868484" cy="2743583"/>
          </a:xfrm>
          <a:prstGeom prst="rect">
            <a:avLst/>
          </a:prstGeom>
        </p:spPr>
      </p:pic>
      <p:sp>
        <p:nvSpPr>
          <p:cNvPr id="3" name="Rechteck 2">
            <a:extLst>
              <a:ext uri="{FF2B5EF4-FFF2-40B4-BE49-F238E27FC236}">
                <a16:creationId xmlns:a16="http://schemas.microsoft.com/office/drawing/2014/main" id="{78B0B0DD-E6DB-2B63-ADA1-A4222F034194}"/>
              </a:ext>
            </a:extLst>
          </p:cNvPr>
          <p:cNvSpPr/>
          <p:nvPr/>
        </p:nvSpPr>
        <p:spPr>
          <a:xfrm>
            <a:off x="2835378" y="4053348"/>
            <a:ext cx="2965654" cy="3692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313451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4" name="Grafik 3">
            <a:extLst>
              <a:ext uri="{FF2B5EF4-FFF2-40B4-BE49-F238E27FC236}">
                <a16:creationId xmlns:a16="http://schemas.microsoft.com/office/drawing/2014/main" id="{E944DC72-A76C-2F31-5380-16A61471CC00}"/>
              </a:ext>
            </a:extLst>
          </p:cNvPr>
          <p:cNvPicPr>
            <a:picLocks noChangeAspect="1"/>
          </p:cNvPicPr>
          <p:nvPr/>
        </p:nvPicPr>
        <p:blipFill>
          <a:blip r:embed="rId2"/>
          <a:stretch>
            <a:fillRect/>
          </a:stretch>
        </p:blipFill>
        <p:spPr>
          <a:xfrm>
            <a:off x="2804653" y="2176287"/>
            <a:ext cx="6582694" cy="2505425"/>
          </a:xfrm>
          <a:prstGeom prst="rect">
            <a:avLst/>
          </a:prstGeom>
        </p:spPr>
      </p:pic>
    </p:spTree>
    <p:extLst>
      <p:ext uri="{BB962C8B-B14F-4D97-AF65-F5344CB8AC3E}">
        <p14:creationId xmlns:p14="http://schemas.microsoft.com/office/powerpoint/2010/main" val="62396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4" name="Grafik 3">
            <a:extLst>
              <a:ext uri="{FF2B5EF4-FFF2-40B4-BE49-F238E27FC236}">
                <a16:creationId xmlns:a16="http://schemas.microsoft.com/office/drawing/2014/main" id="{E944DC72-A76C-2F31-5380-16A61471CC00}"/>
              </a:ext>
            </a:extLst>
          </p:cNvPr>
          <p:cNvPicPr>
            <a:picLocks noChangeAspect="1"/>
          </p:cNvPicPr>
          <p:nvPr/>
        </p:nvPicPr>
        <p:blipFill>
          <a:blip r:embed="rId2"/>
          <a:stretch>
            <a:fillRect/>
          </a:stretch>
        </p:blipFill>
        <p:spPr>
          <a:xfrm>
            <a:off x="2804653" y="2176287"/>
            <a:ext cx="6582694" cy="2505425"/>
          </a:xfrm>
          <a:prstGeom prst="rect">
            <a:avLst/>
          </a:prstGeom>
        </p:spPr>
      </p:pic>
      <p:sp>
        <p:nvSpPr>
          <p:cNvPr id="3" name="Rechteck 2">
            <a:extLst>
              <a:ext uri="{FF2B5EF4-FFF2-40B4-BE49-F238E27FC236}">
                <a16:creationId xmlns:a16="http://schemas.microsoft.com/office/drawing/2014/main" id="{456D9A17-77CE-1698-015F-DAB8C9A8F40E}"/>
              </a:ext>
            </a:extLst>
          </p:cNvPr>
          <p:cNvSpPr/>
          <p:nvPr/>
        </p:nvSpPr>
        <p:spPr>
          <a:xfrm>
            <a:off x="2804652" y="3428999"/>
            <a:ext cx="6496663" cy="46457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249307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5" name="Grafik 4">
            <a:extLst>
              <a:ext uri="{FF2B5EF4-FFF2-40B4-BE49-F238E27FC236}">
                <a16:creationId xmlns:a16="http://schemas.microsoft.com/office/drawing/2014/main" id="{61BFC755-A7A9-4425-5CB5-D44B353AA605}"/>
              </a:ext>
            </a:extLst>
          </p:cNvPr>
          <p:cNvPicPr>
            <a:picLocks noChangeAspect="1"/>
          </p:cNvPicPr>
          <p:nvPr/>
        </p:nvPicPr>
        <p:blipFill>
          <a:blip r:embed="rId2"/>
          <a:stretch>
            <a:fillRect/>
          </a:stretch>
        </p:blipFill>
        <p:spPr>
          <a:xfrm>
            <a:off x="2662237" y="2062162"/>
            <a:ext cx="6867525" cy="2733675"/>
          </a:xfrm>
          <a:prstGeom prst="rect">
            <a:avLst/>
          </a:prstGeom>
        </p:spPr>
      </p:pic>
    </p:spTree>
    <p:extLst>
      <p:ext uri="{BB962C8B-B14F-4D97-AF65-F5344CB8AC3E}">
        <p14:creationId xmlns:p14="http://schemas.microsoft.com/office/powerpoint/2010/main" val="85085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5" name="Grafik 4">
            <a:extLst>
              <a:ext uri="{FF2B5EF4-FFF2-40B4-BE49-F238E27FC236}">
                <a16:creationId xmlns:a16="http://schemas.microsoft.com/office/drawing/2014/main" id="{61BFC755-A7A9-4425-5CB5-D44B353AA605}"/>
              </a:ext>
            </a:extLst>
          </p:cNvPr>
          <p:cNvPicPr>
            <a:picLocks noChangeAspect="1"/>
          </p:cNvPicPr>
          <p:nvPr/>
        </p:nvPicPr>
        <p:blipFill>
          <a:blip r:embed="rId2"/>
          <a:stretch>
            <a:fillRect/>
          </a:stretch>
        </p:blipFill>
        <p:spPr>
          <a:xfrm>
            <a:off x="2662237" y="2062162"/>
            <a:ext cx="6867525" cy="2733675"/>
          </a:xfrm>
          <a:prstGeom prst="rect">
            <a:avLst/>
          </a:prstGeom>
        </p:spPr>
      </p:pic>
      <p:sp>
        <p:nvSpPr>
          <p:cNvPr id="6" name="Rechteck 5">
            <a:extLst>
              <a:ext uri="{FF2B5EF4-FFF2-40B4-BE49-F238E27FC236}">
                <a16:creationId xmlns:a16="http://schemas.microsoft.com/office/drawing/2014/main" id="{2B022226-EEAC-D05C-D3EA-5A94FF621ED9}"/>
              </a:ext>
            </a:extLst>
          </p:cNvPr>
          <p:cNvSpPr/>
          <p:nvPr/>
        </p:nvSpPr>
        <p:spPr>
          <a:xfrm>
            <a:off x="2662237" y="3694470"/>
            <a:ext cx="4407157" cy="36625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
        <p:nvSpPr>
          <p:cNvPr id="7" name="Rechteck 6">
            <a:extLst>
              <a:ext uri="{FF2B5EF4-FFF2-40B4-BE49-F238E27FC236}">
                <a16:creationId xmlns:a16="http://schemas.microsoft.com/office/drawing/2014/main" id="{64570DDF-064A-1B00-7AC1-CAB28C747D59}"/>
              </a:ext>
            </a:extLst>
          </p:cNvPr>
          <p:cNvSpPr/>
          <p:nvPr/>
        </p:nvSpPr>
        <p:spPr>
          <a:xfrm>
            <a:off x="2662237" y="4065944"/>
            <a:ext cx="3738563" cy="36625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236653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4" name="Grafik 3">
            <a:extLst>
              <a:ext uri="{FF2B5EF4-FFF2-40B4-BE49-F238E27FC236}">
                <a16:creationId xmlns:a16="http://schemas.microsoft.com/office/drawing/2014/main" id="{E379AD57-D136-C23F-D5AF-D69269C14196}"/>
              </a:ext>
            </a:extLst>
          </p:cNvPr>
          <p:cNvPicPr>
            <a:picLocks noChangeAspect="1"/>
          </p:cNvPicPr>
          <p:nvPr/>
        </p:nvPicPr>
        <p:blipFill>
          <a:blip r:embed="rId2"/>
          <a:stretch>
            <a:fillRect/>
          </a:stretch>
        </p:blipFill>
        <p:spPr>
          <a:xfrm>
            <a:off x="2823706" y="2281077"/>
            <a:ext cx="6544588" cy="2295845"/>
          </a:xfrm>
          <a:prstGeom prst="rect">
            <a:avLst/>
          </a:prstGeom>
        </p:spPr>
      </p:pic>
    </p:spTree>
    <p:extLst>
      <p:ext uri="{BB962C8B-B14F-4D97-AF65-F5344CB8AC3E}">
        <p14:creationId xmlns:p14="http://schemas.microsoft.com/office/powerpoint/2010/main" val="214284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4" name="Grafik 3">
            <a:extLst>
              <a:ext uri="{FF2B5EF4-FFF2-40B4-BE49-F238E27FC236}">
                <a16:creationId xmlns:a16="http://schemas.microsoft.com/office/drawing/2014/main" id="{E379AD57-D136-C23F-D5AF-D69269C14196}"/>
              </a:ext>
            </a:extLst>
          </p:cNvPr>
          <p:cNvPicPr>
            <a:picLocks noChangeAspect="1"/>
          </p:cNvPicPr>
          <p:nvPr/>
        </p:nvPicPr>
        <p:blipFill>
          <a:blip r:embed="rId2"/>
          <a:stretch>
            <a:fillRect/>
          </a:stretch>
        </p:blipFill>
        <p:spPr>
          <a:xfrm>
            <a:off x="2823706" y="2281077"/>
            <a:ext cx="6544588" cy="2295845"/>
          </a:xfrm>
          <a:prstGeom prst="rect">
            <a:avLst/>
          </a:prstGeom>
        </p:spPr>
      </p:pic>
      <p:sp>
        <p:nvSpPr>
          <p:cNvPr id="3" name="Rechteck 2">
            <a:extLst>
              <a:ext uri="{FF2B5EF4-FFF2-40B4-BE49-F238E27FC236}">
                <a16:creationId xmlns:a16="http://schemas.microsoft.com/office/drawing/2014/main" id="{EE211F84-258D-485D-185E-6C26D9EE9175}"/>
              </a:ext>
            </a:extLst>
          </p:cNvPr>
          <p:cNvSpPr/>
          <p:nvPr/>
        </p:nvSpPr>
        <p:spPr>
          <a:xfrm>
            <a:off x="2823706" y="3062746"/>
            <a:ext cx="4688139" cy="36625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103143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7" name="Grafik 6">
            <a:extLst>
              <a:ext uri="{FF2B5EF4-FFF2-40B4-BE49-F238E27FC236}">
                <a16:creationId xmlns:a16="http://schemas.microsoft.com/office/drawing/2014/main" id="{96EED854-FBB3-48CB-F5C7-E32E84C0DDFB}"/>
              </a:ext>
            </a:extLst>
          </p:cNvPr>
          <p:cNvPicPr>
            <a:picLocks noChangeAspect="1"/>
          </p:cNvPicPr>
          <p:nvPr/>
        </p:nvPicPr>
        <p:blipFill>
          <a:blip r:embed="rId2"/>
          <a:stretch>
            <a:fillRect/>
          </a:stretch>
        </p:blipFill>
        <p:spPr>
          <a:xfrm>
            <a:off x="2623653" y="2090550"/>
            <a:ext cx="6944694" cy="2676899"/>
          </a:xfrm>
          <a:prstGeom prst="rect">
            <a:avLst/>
          </a:prstGeom>
        </p:spPr>
      </p:pic>
    </p:spTree>
    <p:extLst>
      <p:ext uri="{BB962C8B-B14F-4D97-AF65-F5344CB8AC3E}">
        <p14:creationId xmlns:p14="http://schemas.microsoft.com/office/powerpoint/2010/main" val="3152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03ED9-A126-E048-B7CF-9CAE00AE9DBF}"/>
              </a:ext>
            </a:extLst>
          </p:cNvPr>
          <p:cNvSpPr>
            <a:spLocks noGrp="1"/>
          </p:cNvSpPr>
          <p:nvPr>
            <p:ph type="title"/>
          </p:nvPr>
        </p:nvSpPr>
        <p:spPr/>
        <p:txBody>
          <a:bodyPr/>
          <a:lstStyle/>
          <a:p>
            <a:r>
              <a:rPr lang="de-CH" dirty="0"/>
              <a:t>Quiz</a:t>
            </a:r>
          </a:p>
        </p:txBody>
      </p:sp>
      <p:pic>
        <p:nvPicPr>
          <p:cNvPr id="7" name="Grafik 6">
            <a:extLst>
              <a:ext uri="{FF2B5EF4-FFF2-40B4-BE49-F238E27FC236}">
                <a16:creationId xmlns:a16="http://schemas.microsoft.com/office/drawing/2014/main" id="{96EED854-FBB3-48CB-F5C7-E32E84C0DDFB}"/>
              </a:ext>
            </a:extLst>
          </p:cNvPr>
          <p:cNvPicPr>
            <a:picLocks noChangeAspect="1"/>
          </p:cNvPicPr>
          <p:nvPr/>
        </p:nvPicPr>
        <p:blipFill>
          <a:blip r:embed="rId2"/>
          <a:stretch>
            <a:fillRect/>
          </a:stretch>
        </p:blipFill>
        <p:spPr>
          <a:xfrm>
            <a:off x="2623653" y="2090550"/>
            <a:ext cx="6944694" cy="2676899"/>
          </a:xfrm>
          <a:prstGeom prst="rect">
            <a:avLst/>
          </a:prstGeom>
        </p:spPr>
      </p:pic>
      <p:sp>
        <p:nvSpPr>
          <p:cNvPr id="3" name="Rechteck 2">
            <a:extLst>
              <a:ext uri="{FF2B5EF4-FFF2-40B4-BE49-F238E27FC236}">
                <a16:creationId xmlns:a16="http://schemas.microsoft.com/office/drawing/2014/main" id="{888E8A51-B65E-EDE4-3CF9-5935B4710B4A}"/>
              </a:ext>
            </a:extLst>
          </p:cNvPr>
          <p:cNvSpPr/>
          <p:nvPr/>
        </p:nvSpPr>
        <p:spPr>
          <a:xfrm>
            <a:off x="2623653" y="4026307"/>
            <a:ext cx="6579341" cy="36625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noFill/>
            </a:endParaRPr>
          </a:p>
        </p:txBody>
      </p:sp>
    </p:spTree>
    <p:extLst>
      <p:ext uri="{BB962C8B-B14F-4D97-AF65-F5344CB8AC3E}">
        <p14:creationId xmlns:p14="http://schemas.microsoft.com/office/powerpoint/2010/main" val="374753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95" t="19176" r="18353" b="23718"/>
          <a:stretch/>
        </p:blipFill>
        <p:spPr>
          <a:xfrm>
            <a:off x="-46892" y="-34291"/>
            <a:ext cx="12238892" cy="6892291"/>
          </a:xfrm>
          <a:prstGeom prst="rect">
            <a:avLst/>
          </a:prstGeom>
        </p:spPr>
      </p:pic>
      <p:sp>
        <p:nvSpPr>
          <p:cNvPr id="18" name="Rectangle 17"/>
          <p:cNvSpPr/>
          <p:nvPr/>
        </p:nvSpPr>
        <p:spPr>
          <a:xfrm>
            <a:off x="2085975" y="1219200"/>
            <a:ext cx="8020050" cy="4217504"/>
          </a:xfrm>
          <a:prstGeom prst="rect">
            <a:avLst/>
          </a:prstGeom>
          <a:solidFill>
            <a:srgbClr val="084B7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000" dirty="0">
              <a:latin typeface="Open Sans" panose="020B0606030504020204" pitchFamily="34" charset="0"/>
              <a:ea typeface="Open Sans" panose="020B0606030504020204" pitchFamily="34" charset="0"/>
              <a:cs typeface="Open Sans" panose="020B0606030504020204" pitchFamily="34" charset="0"/>
            </a:endParaRPr>
          </a:p>
          <a:p>
            <a:pPr algn="ctr"/>
            <a:r>
              <a:rPr lang="de-DE" sz="5400" dirty="0">
                <a:latin typeface="Open Sans" panose="020B0606030504020204" pitchFamily="34" charset="0"/>
                <a:ea typeface="Open Sans" panose="020B0606030504020204" pitchFamily="34" charset="0"/>
                <a:cs typeface="Open Sans" panose="020B0606030504020204" pitchFamily="34" charset="0"/>
              </a:rPr>
              <a:t>Tricentis Academy</a:t>
            </a:r>
          </a:p>
          <a:p>
            <a:pPr algn="ctr"/>
            <a:endParaRPr lang="de-DE" dirty="0">
              <a:latin typeface="Open Sans" panose="020B0606030504020204" pitchFamily="34" charset="0"/>
              <a:ea typeface="Open Sans" panose="020B0606030504020204" pitchFamily="34" charset="0"/>
              <a:cs typeface="Open Sans" panose="020B0606030504020204" pitchFamily="34" charset="0"/>
            </a:endParaRPr>
          </a:p>
          <a:p>
            <a:pPr algn="ctr"/>
            <a:endParaRPr lang="de-DE" dirty="0">
              <a:latin typeface="Open Sans" panose="020B0606030504020204" pitchFamily="34" charset="0"/>
              <a:ea typeface="Open Sans" panose="020B0606030504020204" pitchFamily="34" charset="0"/>
              <a:cs typeface="Open Sans" panose="020B0606030504020204" pitchFamily="34" charset="0"/>
            </a:endParaRPr>
          </a:p>
          <a:p>
            <a:pPr algn="ctr">
              <a:spcAft>
                <a:spcPts val="600"/>
              </a:spcAft>
            </a:pPr>
            <a:r>
              <a:rPr lang="de-AT" sz="3200" dirty="0"/>
              <a:t>academy@tricentis.com</a:t>
            </a:r>
          </a:p>
          <a:p>
            <a:pPr algn="ctr">
              <a:spcAft>
                <a:spcPts val="600"/>
              </a:spcAft>
            </a:pPr>
            <a:r>
              <a:rPr lang="de-AT" sz="3200" dirty="0"/>
              <a:t>www.tricentis.com/academy</a:t>
            </a:r>
            <a:endParaRPr lang="de-DE" dirty="0">
              <a:latin typeface="Open Sans" panose="020B0606030504020204" pitchFamily="34" charset="0"/>
              <a:ea typeface="Open Sans" panose="020B0606030504020204" pitchFamily="34" charset="0"/>
              <a:cs typeface="Open Sans" panose="020B0606030504020204" pitchFamily="34" charset="0"/>
            </a:endParaRPr>
          </a:p>
          <a:p>
            <a:pPr algn="ctr"/>
            <a:endParaRPr lang="de-DE" dirty="0">
              <a:latin typeface="Open Sans" panose="020B0606030504020204" pitchFamily="34" charset="0"/>
              <a:ea typeface="Open Sans" panose="020B0606030504020204" pitchFamily="34" charset="0"/>
              <a:cs typeface="Open Sans" panose="020B0606030504020204" pitchFamily="34" charset="0"/>
            </a:endParaRPr>
          </a:p>
          <a:p>
            <a:pPr algn="ctr"/>
            <a:endParaRPr lang="de-DE"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9812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A2BD57-4F0C-B43A-74CA-E8AF0DA7E065}"/>
              </a:ext>
            </a:extLst>
          </p:cNvPr>
          <p:cNvSpPr>
            <a:spLocks noGrp="1"/>
          </p:cNvSpPr>
          <p:nvPr>
            <p:ph type="title"/>
          </p:nvPr>
        </p:nvSpPr>
        <p:spPr/>
        <p:txBody>
          <a:bodyPr/>
          <a:lstStyle/>
          <a:p>
            <a:endParaRPr lang="de-CH"/>
          </a:p>
        </p:txBody>
      </p:sp>
      <p:sp>
        <p:nvSpPr>
          <p:cNvPr id="3" name="Inhaltsplatzhalter 2">
            <a:extLst>
              <a:ext uri="{FF2B5EF4-FFF2-40B4-BE49-F238E27FC236}">
                <a16:creationId xmlns:a16="http://schemas.microsoft.com/office/drawing/2014/main" id="{4859E6FF-4050-8E9B-B7E0-D6D0DAED639A}"/>
              </a:ext>
            </a:extLst>
          </p:cNvPr>
          <p:cNvSpPr>
            <a:spLocks noGrp="1"/>
          </p:cNvSpPr>
          <p:nvPr>
            <p:ph idx="1"/>
          </p:nvPr>
        </p:nvSpPr>
        <p:spPr/>
        <p:txBody>
          <a:bodyPr/>
          <a:lstStyle/>
          <a:p>
            <a:endParaRPr lang="de-CH"/>
          </a:p>
        </p:txBody>
      </p:sp>
      <p:pic>
        <p:nvPicPr>
          <p:cNvPr id="5" name="Grafik 4">
            <a:extLst>
              <a:ext uri="{FF2B5EF4-FFF2-40B4-BE49-F238E27FC236}">
                <a16:creationId xmlns:a16="http://schemas.microsoft.com/office/drawing/2014/main" id="{696E5D50-6AD0-2321-7884-73ABDD40DD81}"/>
              </a:ext>
            </a:extLst>
          </p:cNvPr>
          <p:cNvPicPr>
            <a:picLocks noChangeAspect="1"/>
          </p:cNvPicPr>
          <p:nvPr/>
        </p:nvPicPr>
        <p:blipFill>
          <a:blip r:embed="rId3"/>
          <a:stretch>
            <a:fillRect/>
          </a:stretch>
        </p:blipFill>
        <p:spPr>
          <a:xfrm>
            <a:off x="230605" y="0"/>
            <a:ext cx="11730789" cy="6858000"/>
          </a:xfrm>
          <a:prstGeom prst="rect">
            <a:avLst/>
          </a:prstGeom>
        </p:spPr>
      </p:pic>
    </p:spTree>
    <p:extLst>
      <p:ext uri="{BB962C8B-B14F-4D97-AF65-F5344CB8AC3E}">
        <p14:creationId xmlns:p14="http://schemas.microsoft.com/office/powerpoint/2010/main" val="118142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C51D5C-E731-56D3-096D-CF13B6CCAE10}"/>
              </a:ext>
            </a:extLst>
          </p:cNvPr>
          <p:cNvSpPr>
            <a:spLocks noGrp="1"/>
          </p:cNvSpPr>
          <p:nvPr>
            <p:ph type="ctrTitle"/>
          </p:nvPr>
        </p:nvSpPr>
        <p:spPr/>
        <p:txBody>
          <a:bodyPr/>
          <a:lstStyle/>
          <a:p>
            <a:endParaRPr lang="de-CH"/>
          </a:p>
        </p:txBody>
      </p:sp>
      <p:sp>
        <p:nvSpPr>
          <p:cNvPr id="3" name="Untertitel 2">
            <a:extLst>
              <a:ext uri="{FF2B5EF4-FFF2-40B4-BE49-F238E27FC236}">
                <a16:creationId xmlns:a16="http://schemas.microsoft.com/office/drawing/2014/main" id="{3B120B2B-F79E-0529-0BA0-079F69592493}"/>
              </a:ext>
            </a:extLst>
          </p:cNvPr>
          <p:cNvSpPr>
            <a:spLocks noGrp="1"/>
          </p:cNvSpPr>
          <p:nvPr>
            <p:ph type="subTitle" idx="1"/>
          </p:nvPr>
        </p:nvSpPr>
        <p:spPr/>
        <p:txBody>
          <a:bodyPr/>
          <a:lstStyle/>
          <a:p>
            <a:endParaRPr lang="de-CH"/>
          </a:p>
        </p:txBody>
      </p:sp>
      <p:pic>
        <p:nvPicPr>
          <p:cNvPr id="5" name="Grafik 4">
            <a:extLst>
              <a:ext uri="{FF2B5EF4-FFF2-40B4-BE49-F238E27FC236}">
                <a16:creationId xmlns:a16="http://schemas.microsoft.com/office/drawing/2014/main" id="{9A992744-0FA7-1C5A-B69C-ED97AA681D48}"/>
              </a:ext>
            </a:extLst>
          </p:cNvPr>
          <p:cNvPicPr>
            <a:picLocks noChangeAspect="1"/>
          </p:cNvPicPr>
          <p:nvPr/>
        </p:nvPicPr>
        <p:blipFill>
          <a:blip r:embed="rId3"/>
          <a:stretch>
            <a:fillRect/>
          </a:stretch>
        </p:blipFill>
        <p:spPr>
          <a:xfrm>
            <a:off x="386130" y="0"/>
            <a:ext cx="11419740" cy="6858000"/>
          </a:xfrm>
          <a:prstGeom prst="rect">
            <a:avLst/>
          </a:prstGeom>
        </p:spPr>
      </p:pic>
    </p:spTree>
    <p:extLst>
      <p:ext uri="{BB962C8B-B14F-4D97-AF65-F5344CB8AC3E}">
        <p14:creationId xmlns:p14="http://schemas.microsoft.com/office/powerpoint/2010/main" val="370025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0070C0"/>
                </a:solidFill>
              </a:rPr>
              <a:t>Course Structure</a:t>
            </a:r>
            <a:endParaRPr lang="de-DE" dirty="0">
              <a:solidFill>
                <a:srgbClr val="0070C0"/>
              </a:solidFill>
            </a:endParaRPr>
          </a:p>
        </p:txBody>
      </p:sp>
      <p:sp>
        <p:nvSpPr>
          <p:cNvPr id="4" name="Content Placeholder 3"/>
          <p:cNvSpPr>
            <a:spLocks noGrp="1"/>
          </p:cNvSpPr>
          <p:nvPr>
            <p:ph sz="half" idx="1"/>
          </p:nvPr>
        </p:nvSpPr>
        <p:spPr>
          <a:xfrm>
            <a:off x="4664364" y="1834650"/>
            <a:ext cx="6366164" cy="4351338"/>
          </a:xfrm>
        </p:spPr>
        <p:txBody>
          <a:bodyPr>
            <a:normAutofit fontScale="92500" lnSpcReduction="20000"/>
          </a:bodyPr>
          <a:lstStyle/>
          <a:p>
            <a:pPr marL="720000" lvl="1" indent="-288000"/>
            <a:r>
              <a:rPr lang="en-US" dirty="0"/>
              <a:t>Getting Started - Introduction to Tosca</a:t>
            </a:r>
          </a:p>
          <a:p>
            <a:pPr marL="720000" lvl="1" indent="-288000"/>
            <a:r>
              <a:rPr lang="en-US" dirty="0"/>
              <a:t>Getting Started - The System Under Test</a:t>
            </a:r>
          </a:p>
          <a:p>
            <a:pPr marL="720000" lvl="1" indent="-288000">
              <a:spcBef>
                <a:spcPts val="3000"/>
              </a:spcBef>
            </a:pPr>
            <a:r>
              <a:rPr lang="en-US" dirty="0"/>
              <a:t>TestCase 1 Shipping Costs</a:t>
            </a:r>
          </a:p>
          <a:p>
            <a:pPr marL="720000" lvl="1" indent="-288000">
              <a:spcBef>
                <a:spcPts val="3000"/>
              </a:spcBef>
            </a:pPr>
            <a:r>
              <a:rPr lang="en-US" dirty="0"/>
              <a:t>TestCase 2 Payment Process</a:t>
            </a:r>
          </a:p>
          <a:p>
            <a:pPr marL="720000" lvl="1" indent="-288000"/>
            <a:r>
              <a:rPr lang="en-US" dirty="0"/>
              <a:t>TestCase 3 Discount Code</a:t>
            </a:r>
          </a:p>
          <a:p>
            <a:pPr marL="720000" lvl="1" indent="-288000"/>
            <a:r>
              <a:rPr lang="en-US" dirty="0"/>
              <a:t>TestCase 4 Reorder</a:t>
            </a:r>
          </a:p>
          <a:p>
            <a:pPr marL="720000" lvl="1" indent="-288000"/>
            <a:r>
              <a:rPr lang="en-US" dirty="0"/>
              <a:t>TestCase 5 Total Price all Orders</a:t>
            </a:r>
          </a:p>
          <a:p>
            <a:pPr marL="720000" lvl="1" indent="-288000">
              <a:spcBef>
                <a:spcPts val="3000"/>
              </a:spcBef>
            </a:pPr>
            <a:r>
              <a:rPr lang="en-US" dirty="0"/>
              <a:t>Two obstacles from the Obstacle course</a:t>
            </a:r>
          </a:p>
          <a:p>
            <a:pPr marL="720000" lvl="1" indent="-288000">
              <a:spcBef>
                <a:spcPts val="3000"/>
              </a:spcBef>
            </a:pPr>
            <a:r>
              <a:rPr lang="en-US" dirty="0"/>
              <a:t>Assessments per TestCase</a:t>
            </a:r>
          </a:p>
          <a:p>
            <a:pPr marL="720000" lvl="1" indent="-288000"/>
            <a:r>
              <a:rPr lang="en-US" dirty="0"/>
              <a:t>Final Exam</a:t>
            </a:r>
          </a:p>
        </p:txBody>
      </p:sp>
      <p:sp>
        <p:nvSpPr>
          <p:cNvPr id="5" name="Rectangle 4"/>
          <p:cNvSpPr/>
          <p:nvPr/>
        </p:nvSpPr>
        <p:spPr>
          <a:xfrm>
            <a:off x="1154538" y="1881128"/>
            <a:ext cx="3620655" cy="443345"/>
          </a:xfrm>
          <a:prstGeom prst="rect">
            <a:avLst/>
          </a:prstGeom>
          <a:gradFill flip="none" rotWithShape="1">
            <a:gsLst>
              <a:gs pos="38000">
                <a:srgbClr val="084B7D"/>
              </a:gs>
              <a:gs pos="100000">
                <a:srgbClr val="5180A3"/>
              </a:gs>
            </a:gsLst>
            <a:path path="circle">
              <a:fillToRect l="100000" t="100000"/>
            </a:path>
            <a:tileRect r="-100000" b="-10000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a:t>
            </a:r>
            <a:endParaRPr lang="de-DE" dirty="0"/>
          </a:p>
        </p:txBody>
      </p:sp>
      <p:sp>
        <p:nvSpPr>
          <p:cNvPr id="6" name="Rectangle 5"/>
          <p:cNvSpPr/>
          <p:nvPr/>
        </p:nvSpPr>
        <p:spPr>
          <a:xfrm>
            <a:off x="1154538" y="2631267"/>
            <a:ext cx="3620655" cy="443345"/>
          </a:xfrm>
          <a:prstGeom prst="rect">
            <a:avLst/>
          </a:prstGeom>
          <a:gradFill flip="none" rotWithShape="1">
            <a:gsLst>
              <a:gs pos="38000">
                <a:srgbClr val="084B7D"/>
              </a:gs>
              <a:gs pos="100000">
                <a:srgbClr val="5180A3"/>
              </a:gs>
            </a:gsLst>
            <a:path path="circle">
              <a:fillToRect l="100000" t="100000"/>
            </a:path>
            <a:tileRect r="-100000" b="-10000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Knowledge</a:t>
            </a:r>
            <a:endParaRPr lang="de-DE" dirty="0"/>
          </a:p>
        </p:txBody>
      </p:sp>
      <p:sp>
        <p:nvSpPr>
          <p:cNvPr id="7" name="Rectangle 6"/>
          <p:cNvSpPr/>
          <p:nvPr/>
        </p:nvSpPr>
        <p:spPr>
          <a:xfrm>
            <a:off x="1154538" y="3657585"/>
            <a:ext cx="3620655" cy="443345"/>
          </a:xfrm>
          <a:prstGeom prst="rect">
            <a:avLst/>
          </a:prstGeom>
          <a:gradFill flip="none" rotWithShape="1">
            <a:gsLst>
              <a:gs pos="38000">
                <a:srgbClr val="084B7D"/>
              </a:gs>
              <a:gs pos="100000">
                <a:srgbClr val="5180A3"/>
              </a:gs>
            </a:gsLst>
            <a:path path="circle">
              <a:fillToRect l="100000" t="100000"/>
            </a:path>
            <a:tileRect r="-100000" b="-10000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Skills</a:t>
            </a:r>
            <a:endParaRPr lang="de-DE" dirty="0"/>
          </a:p>
        </p:txBody>
      </p:sp>
      <p:sp>
        <p:nvSpPr>
          <p:cNvPr id="8" name="Rectangle 7"/>
          <p:cNvSpPr/>
          <p:nvPr/>
        </p:nvSpPr>
        <p:spPr>
          <a:xfrm>
            <a:off x="1154538" y="4793141"/>
            <a:ext cx="3620655" cy="443345"/>
          </a:xfrm>
          <a:prstGeom prst="rect">
            <a:avLst/>
          </a:prstGeom>
          <a:gradFill flip="none" rotWithShape="1">
            <a:gsLst>
              <a:gs pos="38000">
                <a:srgbClr val="084B7D"/>
              </a:gs>
              <a:gs pos="100000">
                <a:srgbClr val="5180A3"/>
              </a:gs>
            </a:gsLst>
            <a:path path="circle">
              <a:fillToRect l="100000" t="100000"/>
            </a:path>
            <a:tileRect r="-100000" b="-10000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Additional Challenges</a:t>
            </a:r>
            <a:endParaRPr lang="de-DE" dirty="0"/>
          </a:p>
        </p:txBody>
      </p:sp>
      <p:sp>
        <p:nvSpPr>
          <p:cNvPr id="9" name="Rectangle 8"/>
          <p:cNvSpPr/>
          <p:nvPr/>
        </p:nvSpPr>
        <p:spPr>
          <a:xfrm>
            <a:off x="1154538" y="5502008"/>
            <a:ext cx="3620655" cy="443345"/>
          </a:xfrm>
          <a:prstGeom prst="rect">
            <a:avLst/>
          </a:prstGeom>
          <a:gradFill flip="none" rotWithShape="1">
            <a:gsLst>
              <a:gs pos="38000">
                <a:srgbClr val="084B7D"/>
              </a:gs>
              <a:gs pos="100000">
                <a:srgbClr val="5180A3"/>
              </a:gs>
            </a:gsLst>
            <a:path path="circle">
              <a:fillToRect l="100000" t="100000"/>
            </a:path>
            <a:tileRect r="-100000" b="-10000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Certification</a:t>
            </a:r>
            <a:endParaRPr lang="de-DE" dirty="0"/>
          </a:p>
        </p:txBody>
      </p:sp>
    </p:spTree>
    <p:custDataLst>
      <p:tags r:id="rId1"/>
    </p:custDataLst>
    <p:extLst>
      <p:ext uri="{BB962C8B-B14F-4D97-AF65-F5344CB8AC3E}">
        <p14:creationId xmlns:p14="http://schemas.microsoft.com/office/powerpoint/2010/main" val="346484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43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08000" y="1188000"/>
            <a:ext cx="6720289" cy="1690335"/>
          </a:xfrm>
          <a:prstGeom prst="rect">
            <a:avLst/>
          </a:prstGeom>
          <a:noFill/>
        </p:spPr>
        <p:txBody>
          <a:bodyPr wrap="square" tIns="0" bIns="0" rtlCol="0">
            <a:spAutoFit/>
          </a:bodyPr>
          <a:lstStyle/>
          <a:p>
            <a:pPr>
              <a:spcAft>
                <a:spcPts val="1200"/>
              </a:spcAft>
            </a:pPr>
            <a:r>
              <a:rPr lang="en-US" sz="3600" u="sng" dirty="0">
                <a:latin typeface="Open Sans" panose="020B0606030504020204" pitchFamily="34" charset="0"/>
                <a:ea typeface="Open Sans" panose="020B0606030504020204" pitchFamily="34" charset="0"/>
                <a:cs typeface="Open Sans" panose="020B0606030504020204" pitchFamily="34" charset="0"/>
              </a:rPr>
              <a:t>Module Folder</a:t>
            </a:r>
          </a:p>
          <a:p>
            <a:pPr>
              <a:lnSpc>
                <a:spcPct val="114000"/>
              </a:lnSpc>
            </a:pPr>
            <a:r>
              <a:rPr lang="en-US" sz="2800" dirty="0">
                <a:latin typeface="Open Sans" panose="020B0606030504020204" pitchFamily="34" charset="0"/>
                <a:ea typeface="Open Sans" panose="020B0606030504020204" pitchFamily="34" charset="0"/>
                <a:cs typeface="Open Sans" panose="020B0606030504020204" pitchFamily="34" charset="0"/>
              </a:rPr>
              <a:t>Found within the Modules section, this folder is used to organize Modules</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4608000" y="3960000"/>
            <a:ext cx="6720289" cy="1782667"/>
          </a:xfrm>
          <a:prstGeom prst="rect">
            <a:avLst/>
          </a:prstGeom>
          <a:noFill/>
        </p:spPr>
        <p:txBody>
          <a:bodyPr wrap="square" rtlCol="0">
            <a:spAutoFit/>
          </a:bodyPr>
          <a:lstStyle/>
          <a:p>
            <a:pPr>
              <a:spcAft>
                <a:spcPts val="1200"/>
              </a:spcAft>
            </a:pPr>
            <a:r>
              <a:rPr lang="en-US" sz="3600" u="sng" dirty="0">
                <a:latin typeface="Open Sans" panose="020B0606030504020204" pitchFamily="34" charset="0"/>
                <a:ea typeface="Open Sans" panose="020B0606030504020204" pitchFamily="34" charset="0"/>
                <a:cs typeface="Open Sans" panose="020B0606030504020204" pitchFamily="34" charset="0"/>
              </a:rPr>
              <a:t>Module</a:t>
            </a:r>
          </a:p>
          <a:p>
            <a:pPr>
              <a:lnSpc>
                <a:spcPct val="114000"/>
              </a:lnSpc>
            </a:pPr>
            <a:r>
              <a:rPr lang="en-US" sz="2800" dirty="0">
                <a:latin typeface="Open Sans" panose="020B0606030504020204" pitchFamily="34" charset="0"/>
                <a:ea typeface="Open Sans" panose="020B0606030504020204" pitchFamily="34" charset="0"/>
                <a:cs typeface="Open Sans" panose="020B0606030504020204" pitchFamily="34" charset="0"/>
              </a:rPr>
              <a:t>Element containing technical steering information of an application</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1118767"/>
            <a:ext cx="1828800" cy="1828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936933"/>
            <a:ext cx="2057400" cy="1828800"/>
          </a:xfrm>
          <a:prstGeom prst="rect">
            <a:avLst/>
          </a:prstGeom>
        </p:spPr>
      </p:pic>
    </p:spTree>
    <p:custDataLst>
      <p:tags r:id="rId1"/>
    </p:custDataLst>
    <p:extLst>
      <p:ext uri="{BB962C8B-B14F-4D97-AF65-F5344CB8AC3E}">
        <p14:creationId xmlns:p14="http://schemas.microsoft.com/office/powerpoint/2010/main" val="293186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08000" y="1188000"/>
            <a:ext cx="6720289" cy="1690335"/>
          </a:xfrm>
          <a:prstGeom prst="rect">
            <a:avLst/>
          </a:prstGeom>
          <a:noFill/>
        </p:spPr>
        <p:txBody>
          <a:bodyPr wrap="square" tIns="0" bIns="0" rtlCol="0">
            <a:spAutoFit/>
          </a:bodyPr>
          <a:lstStyle/>
          <a:p>
            <a:pPr>
              <a:spcAft>
                <a:spcPts val="1200"/>
              </a:spcAft>
            </a:pPr>
            <a:r>
              <a:rPr lang="en-US" sz="3600" u="sng" dirty="0">
                <a:latin typeface="Open Sans" panose="020B0606030504020204" pitchFamily="34" charset="0"/>
                <a:ea typeface="Open Sans" panose="020B0606030504020204" pitchFamily="34" charset="0"/>
                <a:cs typeface="Open Sans" panose="020B0606030504020204" pitchFamily="34" charset="0"/>
              </a:rPr>
              <a:t>ModuleAttributes</a:t>
            </a:r>
          </a:p>
          <a:p>
            <a:pPr>
              <a:lnSpc>
                <a:spcPct val="114000"/>
              </a:lnSpc>
            </a:pPr>
            <a:r>
              <a:rPr lang="en-US" sz="2800" dirty="0">
                <a:latin typeface="Open Sans" panose="020B0606030504020204" pitchFamily="34" charset="0"/>
                <a:ea typeface="Open Sans" panose="020B0606030504020204" pitchFamily="34" charset="0"/>
                <a:cs typeface="Open Sans" panose="020B0606030504020204" pitchFamily="34" charset="0"/>
              </a:rPr>
              <a:t>Representations of individual controls of an application, contained in Modules</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928" y="3149906"/>
            <a:ext cx="1371600" cy="1371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203" y="1219200"/>
            <a:ext cx="1543050" cy="1371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2101" y="1219200"/>
            <a:ext cx="1543050" cy="13716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2101" y="3149906"/>
            <a:ext cx="1543050" cy="1371600"/>
          </a:xfrm>
          <a:prstGeom prst="rect">
            <a:avLst/>
          </a:prstGeom>
        </p:spPr>
      </p:pic>
    </p:spTree>
    <p:extLst>
      <p:ext uri="{BB962C8B-B14F-4D97-AF65-F5344CB8AC3E}">
        <p14:creationId xmlns:p14="http://schemas.microsoft.com/office/powerpoint/2010/main" val="133548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Methods of Identification in the </a:t>
            </a:r>
            <a:r>
              <a:rPr lang="en-US" dirty="0" err="1"/>
              <a:t>XScan</a:t>
            </a:r>
            <a:endParaRPr lang="de-DE" dirty="0"/>
          </a:p>
        </p:txBody>
      </p:sp>
      <p:sp>
        <p:nvSpPr>
          <p:cNvPr id="3" name="Content Placeholder 2"/>
          <p:cNvSpPr>
            <a:spLocks noGrp="1"/>
          </p:cNvSpPr>
          <p:nvPr>
            <p:ph sz="half" idx="1"/>
          </p:nvPr>
        </p:nvSpPr>
        <p:spPr/>
        <p:txBody>
          <a:bodyPr tIns="0" bIns="0">
            <a:normAutofit/>
          </a:bodyPr>
          <a:lstStyle/>
          <a:p>
            <a:pPr indent="-504000">
              <a:lnSpc>
                <a:spcPct val="150000"/>
              </a:lnSpc>
              <a:spcBef>
                <a:spcPts val="300"/>
              </a:spcBef>
              <a:spcAft>
                <a:spcPts val="600"/>
              </a:spcAft>
              <a:buFont typeface="+mj-lt"/>
              <a:buAutoNum type="arabicPeriod"/>
            </a:pPr>
            <a:r>
              <a:rPr lang="en-US" dirty="0"/>
              <a:t>Own properties</a:t>
            </a:r>
          </a:p>
          <a:p>
            <a:pPr indent="-504000">
              <a:lnSpc>
                <a:spcPct val="150000"/>
              </a:lnSpc>
              <a:spcBef>
                <a:spcPts val="300"/>
              </a:spcBef>
              <a:spcAft>
                <a:spcPts val="600"/>
              </a:spcAft>
              <a:buFont typeface="+mj-lt"/>
              <a:buAutoNum type="arabicPeriod"/>
            </a:pPr>
            <a:r>
              <a:rPr lang="en-US" dirty="0"/>
              <a:t>Parent control</a:t>
            </a:r>
          </a:p>
          <a:p>
            <a:pPr indent="-504000">
              <a:lnSpc>
                <a:spcPct val="150000"/>
              </a:lnSpc>
              <a:spcBef>
                <a:spcPts val="300"/>
              </a:spcBef>
              <a:spcAft>
                <a:spcPts val="600"/>
              </a:spcAft>
              <a:buFont typeface="+mj-lt"/>
              <a:buAutoNum type="arabicPeriod"/>
            </a:pPr>
            <a:r>
              <a:rPr lang="en-US" dirty="0"/>
              <a:t>Anchor control</a:t>
            </a:r>
          </a:p>
          <a:p>
            <a:pPr indent="-504000">
              <a:lnSpc>
                <a:spcPct val="150000"/>
              </a:lnSpc>
              <a:spcBef>
                <a:spcPts val="300"/>
              </a:spcBef>
              <a:spcAft>
                <a:spcPts val="600"/>
              </a:spcAft>
              <a:buFont typeface="+mj-lt"/>
              <a:buAutoNum type="arabicPeriod"/>
            </a:pPr>
            <a:r>
              <a:rPr lang="en-US" dirty="0"/>
              <a:t>Image</a:t>
            </a:r>
          </a:p>
          <a:p>
            <a:pPr indent="-504000">
              <a:lnSpc>
                <a:spcPct val="150000"/>
              </a:lnSpc>
              <a:spcBef>
                <a:spcPts val="300"/>
              </a:spcBef>
              <a:spcAft>
                <a:spcPts val="600"/>
              </a:spcAft>
              <a:buFont typeface="+mj-lt"/>
              <a:buAutoNum type="arabicPeriod"/>
            </a:pPr>
            <a:r>
              <a:rPr lang="en-US" dirty="0"/>
              <a:t>Index</a:t>
            </a:r>
            <a:endParaRPr lang="de-DE" dirty="0"/>
          </a:p>
        </p:txBody>
      </p:sp>
    </p:spTree>
    <p:extLst>
      <p:ext uri="{BB962C8B-B14F-4D97-AF65-F5344CB8AC3E}">
        <p14:creationId xmlns:p14="http://schemas.microsoft.com/office/powerpoint/2010/main" val="379633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08000" y="1188000"/>
            <a:ext cx="6720289" cy="3410229"/>
          </a:xfrm>
          <a:prstGeom prst="rect">
            <a:avLst/>
          </a:prstGeom>
          <a:noFill/>
        </p:spPr>
        <p:txBody>
          <a:bodyPr wrap="square" tIns="0" bIns="0" rtlCol="0">
            <a:spAutoFit/>
          </a:bodyPr>
          <a:lstStyle/>
          <a:p>
            <a:pPr>
              <a:spcAft>
                <a:spcPts val="1200"/>
              </a:spcAft>
            </a:pPr>
            <a:r>
              <a:rPr lang="en-US" sz="3600" u="sng" dirty="0">
                <a:latin typeface="Open Sans" panose="020B0606030504020204" pitchFamily="34" charset="0"/>
                <a:ea typeface="Open Sans" panose="020B0606030504020204" pitchFamily="34" charset="0"/>
                <a:cs typeface="Open Sans" panose="020B0606030504020204" pitchFamily="34" charset="0"/>
              </a:rPr>
              <a:t>ControlGroup</a:t>
            </a:r>
            <a:endParaRPr lang="de-DE" sz="3600" u="sng" dirty="0">
              <a:latin typeface="Open Sans" panose="020B0606030504020204" pitchFamily="34" charset="0"/>
              <a:ea typeface="Open Sans" panose="020B0606030504020204" pitchFamily="34" charset="0"/>
              <a:cs typeface="Open Sans" panose="020B0606030504020204" pitchFamily="34" charset="0"/>
            </a:endParaRPr>
          </a:p>
          <a:p>
            <a:pPr>
              <a:lnSpc>
                <a:spcPct val="114000"/>
              </a:lnSpc>
            </a:pPr>
            <a:r>
              <a:rPr lang="en-US" sz="2800" dirty="0">
                <a:latin typeface="Open Sans" panose="020B0606030504020204" pitchFamily="34" charset="0"/>
                <a:ea typeface="Open Sans" panose="020B0606030504020204" pitchFamily="34" charset="0"/>
                <a:cs typeface="Open Sans" panose="020B0606030504020204" pitchFamily="34" charset="0"/>
              </a:rPr>
              <a:t>A group of link, button or radio button controls within a Module</a:t>
            </a:r>
          </a:p>
          <a:p>
            <a:pPr>
              <a:lnSpc>
                <a:spcPct val="114000"/>
              </a:lnSpc>
              <a:spcBef>
                <a:spcPts val="1200"/>
              </a:spcBef>
            </a:pPr>
            <a:r>
              <a:rPr lang="en-US" sz="2800" dirty="0">
                <a:latin typeface="Open Sans" panose="020B0606030504020204" pitchFamily="34" charset="0"/>
                <a:ea typeface="Open Sans" panose="020B0606030504020204" pitchFamily="34" charset="0"/>
                <a:cs typeface="Open Sans" panose="020B0606030504020204" pitchFamily="34" charset="0"/>
              </a:rPr>
              <a:t>When using a TestStep containing ControlGroups, controls are selected as values from a drop-down list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700" y="1188000"/>
            <a:ext cx="2057400" cy="1828800"/>
          </a:xfrm>
          <a:prstGeom prst="rect">
            <a:avLst/>
          </a:prstGeom>
        </p:spPr>
      </p:pic>
    </p:spTree>
    <p:custDataLst>
      <p:tags r:id="rId1"/>
    </p:custDataLst>
    <p:extLst>
      <p:ext uri="{BB962C8B-B14F-4D97-AF65-F5344CB8AC3E}">
        <p14:creationId xmlns:p14="http://schemas.microsoft.com/office/powerpoint/2010/main" val="254768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Module</a:t>
            </a:r>
            <a:endParaRPr lang="de-DE" dirty="0"/>
          </a:p>
        </p:txBody>
      </p:sp>
      <p:sp>
        <p:nvSpPr>
          <p:cNvPr id="3" name="Content Placeholder 2"/>
          <p:cNvSpPr>
            <a:spLocks noGrp="1"/>
          </p:cNvSpPr>
          <p:nvPr>
            <p:ph sz="half" idx="1"/>
          </p:nvPr>
        </p:nvSpPr>
        <p:spPr/>
        <p:txBody>
          <a:bodyPr tIns="0" bIns="0">
            <a:normAutofit/>
          </a:bodyPr>
          <a:lstStyle/>
          <a:p>
            <a:pPr indent="-504000">
              <a:lnSpc>
                <a:spcPct val="150000"/>
              </a:lnSpc>
              <a:spcBef>
                <a:spcPts val="300"/>
              </a:spcBef>
              <a:spcAft>
                <a:spcPts val="600"/>
              </a:spcAft>
              <a:buFont typeface="+mj-lt"/>
              <a:buAutoNum type="arabicPeriod"/>
            </a:pPr>
            <a:r>
              <a:rPr lang="en-US" dirty="0"/>
              <a:t>Scan application page using XScan</a:t>
            </a:r>
          </a:p>
          <a:p>
            <a:pPr indent="-504000">
              <a:lnSpc>
                <a:spcPct val="150000"/>
              </a:lnSpc>
              <a:spcBef>
                <a:spcPts val="300"/>
              </a:spcBef>
              <a:spcAft>
                <a:spcPts val="600"/>
              </a:spcAft>
              <a:buFont typeface="+mj-lt"/>
              <a:buAutoNum type="arabicPeriod"/>
            </a:pPr>
            <a:r>
              <a:rPr lang="en-US" dirty="0"/>
              <a:t>Select necessary Controls</a:t>
            </a:r>
          </a:p>
          <a:p>
            <a:pPr indent="-504000">
              <a:lnSpc>
                <a:spcPct val="150000"/>
              </a:lnSpc>
              <a:spcBef>
                <a:spcPts val="300"/>
              </a:spcBef>
              <a:spcAft>
                <a:spcPts val="600"/>
              </a:spcAft>
              <a:buFont typeface="+mj-lt"/>
              <a:buAutoNum type="arabicPeriod"/>
            </a:pPr>
            <a:r>
              <a:rPr lang="en-US" dirty="0"/>
              <a:t>Uniquely identify each Control</a:t>
            </a:r>
          </a:p>
          <a:p>
            <a:pPr indent="-504000">
              <a:lnSpc>
                <a:spcPct val="150000"/>
              </a:lnSpc>
              <a:spcBef>
                <a:spcPts val="300"/>
              </a:spcBef>
              <a:spcAft>
                <a:spcPts val="600"/>
              </a:spcAft>
              <a:buFont typeface="+mj-lt"/>
              <a:buAutoNum type="arabicPeriod"/>
            </a:pPr>
            <a:r>
              <a:rPr lang="en-US" dirty="0"/>
              <a:t>Rename the Module</a:t>
            </a:r>
          </a:p>
          <a:p>
            <a:pPr indent="-504000">
              <a:lnSpc>
                <a:spcPct val="150000"/>
              </a:lnSpc>
              <a:spcBef>
                <a:spcPts val="300"/>
              </a:spcBef>
              <a:spcAft>
                <a:spcPts val="600"/>
              </a:spcAft>
              <a:buFont typeface="+mj-lt"/>
              <a:buAutoNum type="arabicPeriod"/>
            </a:pPr>
            <a:r>
              <a:rPr lang="en-US" dirty="0"/>
              <a:t>Save</a:t>
            </a:r>
            <a:endParaRPr lang="de-DE" dirty="0"/>
          </a:p>
        </p:txBody>
      </p:sp>
    </p:spTree>
    <p:extLst>
      <p:ext uri="{BB962C8B-B14F-4D97-AF65-F5344CB8AC3E}">
        <p14:creationId xmlns:p14="http://schemas.microsoft.com/office/powerpoint/2010/main" val="159145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ControlGroup</a:t>
            </a:r>
            <a:endParaRPr lang="de-DE" dirty="0"/>
          </a:p>
        </p:txBody>
      </p:sp>
      <p:sp>
        <p:nvSpPr>
          <p:cNvPr id="3" name="Content Placeholder 2"/>
          <p:cNvSpPr>
            <a:spLocks noGrp="1"/>
          </p:cNvSpPr>
          <p:nvPr>
            <p:ph sz="half" idx="1"/>
          </p:nvPr>
        </p:nvSpPr>
        <p:spPr/>
        <p:txBody>
          <a:bodyPr tIns="0" bIns="0"/>
          <a:lstStyle/>
          <a:p>
            <a:pPr indent="-504000">
              <a:lnSpc>
                <a:spcPct val="150000"/>
              </a:lnSpc>
              <a:spcBef>
                <a:spcPts val="300"/>
              </a:spcBef>
              <a:spcAft>
                <a:spcPts val="600"/>
              </a:spcAft>
              <a:buFont typeface="+mj-lt"/>
              <a:buAutoNum type="arabicPeriod"/>
            </a:pPr>
            <a:r>
              <a:rPr lang="en-US" dirty="0"/>
              <a:t>Select necessary </a:t>
            </a:r>
            <a:r>
              <a:rPr lang="en-US" dirty="0" err="1"/>
              <a:t>ModuleAttributes</a:t>
            </a:r>
            <a:endParaRPr lang="en-US" dirty="0"/>
          </a:p>
          <a:p>
            <a:pPr indent="-504000">
              <a:lnSpc>
                <a:spcPct val="150000"/>
              </a:lnSpc>
              <a:spcBef>
                <a:spcPts val="300"/>
              </a:spcBef>
              <a:spcAft>
                <a:spcPts val="600"/>
              </a:spcAft>
              <a:buFont typeface="+mj-lt"/>
              <a:buAutoNum type="arabicPeriod"/>
            </a:pPr>
            <a:r>
              <a:rPr lang="en-US" dirty="0"/>
              <a:t>Right Click</a:t>
            </a:r>
          </a:p>
          <a:p>
            <a:pPr indent="-504000">
              <a:lnSpc>
                <a:spcPct val="150000"/>
              </a:lnSpc>
              <a:spcBef>
                <a:spcPts val="300"/>
              </a:spcBef>
              <a:spcAft>
                <a:spcPts val="600"/>
              </a:spcAft>
              <a:buFont typeface="+mj-lt"/>
              <a:buAutoNum type="arabicPeriod"/>
            </a:pPr>
            <a:r>
              <a:rPr lang="en-US" dirty="0"/>
              <a:t>Choose </a:t>
            </a:r>
            <a:r>
              <a:rPr lang="en-US" i="1" dirty="0"/>
              <a:t>Convert to ControlGroup</a:t>
            </a:r>
          </a:p>
          <a:p>
            <a:pPr indent="-504000">
              <a:lnSpc>
                <a:spcPct val="150000"/>
              </a:lnSpc>
              <a:spcBef>
                <a:spcPts val="300"/>
              </a:spcBef>
              <a:spcAft>
                <a:spcPts val="600"/>
              </a:spcAft>
              <a:buFont typeface="+mj-lt"/>
              <a:buAutoNum type="arabicPeriod"/>
            </a:pPr>
            <a:r>
              <a:rPr lang="en-US" dirty="0"/>
              <a:t>Rename the ControlGroup	</a:t>
            </a:r>
          </a:p>
          <a:p>
            <a:endParaRPr lang="de-DE" dirty="0"/>
          </a:p>
        </p:txBody>
      </p:sp>
    </p:spTree>
    <p:extLst>
      <p:ext uri="{BB962C8B-B14F-4D97-AF65-F5344CB8AC3E}">
        <p14:creationId xmlns:p14="http://schemas.microsoft.com/office/powerpoint/2010/main" val="415053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7503" y="2681555"/>
            <a:ext cx="5124660" cy="2116476"/>
          </a:xfrm>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1a</a:t>
            </a:r>
            <a:r>
              <a:rPr lang="en-US" dirty="0"/>
              <a:t> Create a Module Identify by Property</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1b</a:t>
            </a:r>
            <a:r>
              <a:rPr lang="en-US" dirty="0"/>
              <a:t> Identify by Anchor and Create ControlGroup</a:t>
            </a:r>
          </a:p>
        </p:txBody>
      </p:sp>
    </p:spTree>
    <p:extLst>
      <p:ext uri="{BB962C8B-B14F-4D97-AF65-F5344CB8AC3E}">
        <p14:creationId xmlns:p14="http://schemas.microsoft.com/office/powerpoint/2010/main" val="92032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36C5A-859A-8C45-9B68-48EB14F2B122}"/>
              </a:ext>
            </a:extLst>
          </p:cNvPr>
          <p:cNvSpPr>
            <a:spLocks noGrp="1"/>
          </p:cNvSpPr>
          <p:nvPr>
            <p:ph type="title"/>
          </p:nvPr>
        </p:nvSpPr>
        <p:spPr/>
        <p:txBody>
          <a:bodyPr/>
          <a:lstStyle/>
          <a:p>
            <a:r>
              <a:rPr lang="de-CH" dirty="0"/>
              <a:t>Quiz</a:t>
            </a:r>
          </a:p>
        </p:txBody>
      </p:sp>
      <p:pic>
        <p:nvPicPr>
          <p:cNvPr id="5" name="Inhaltsplatzhalter 4">
            <a:extLst>
              <a:ext uri="{FF2B5EF4-FFF2-40B4-BE49-F238E27FC236}">
                <a16:creationId xmlns:a16="http://schemas.microsoft.com/office/drawing/2014/main" id="{272CEE2A-4156-366E-60E4-3D3B0103E30E}"/>
              </a:ext>
            </a:extLst>
          </p:cNvPr>
          <p:cNvPicPr>
            <a:picLocks noGrp="1" noChangeAspect="1"/>
          </p:cNvPicPr>
          <p:nvPr>
            <p:ph idx="1"/>
          </p:nvPr>
        </p:nvPicPr>
        <p:blipFill>
          <a:blip r:embed="rId3"/>
          <a:stretch>
            <a:fillRect/>
          </a:stretch>
        </p:blipFill>
        <p:spPr>
          <a:xfrm>
            <a:off x="2480758" y="1690688"/>
            <a:ext cx="7230484" cy="3562847"/>
          </a:xfrm>
        </p:spPr>
      </p:pic>
    </p:spTree>
    <p:extLst>
      <p:ext uri="{BB962C8B-B14F-4D97-AF65-F5344CB8AC3E}">
        <p14:creationId xmlns:p14="http://schemas.microsoft.com/office/powerpoint/2010/main" val="318666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36C5A-859A-8C45-9B68-48EB14F2B122}"/>
              </a:ext>
            </a:extLst>
          </p:cNvPr>
          <p:cNvSpPr>
            <a:spLocks noGrp="1"/>
          </p:cNvSpPr>
          <p:nvPr>
            <p:ph type="title"/>
          </p:nvPr>
        </p:nvSpPr>
        <p:spPr/>
        <p:txBody>
          <a:bodyPr/>
          <a:lstStyle/>
          <a:p>
            <a:r>
              <a:rPr lang="de-CH" dirty="0"/>
              <a:t>Quiz</a:t>
            </a:r>
          </a:p>
        </p:txBody>
      </p:sp>
      <p:pic>
        <p:nvPicPr>
          <p:cNvPr id="5" name="Inhaltsplatzhalter 4">
            <a:extLst>
              <a:ext uri="{FF2B5EF4-FFF2-40B4-BE49-F238E27FC236}">
                <a16:creationId xmlns:a16="http://schemas.microsoft.com/office/drawing/2014/main" id="{272CEE2A-4156-366E-60E4-3D3B0103E30E}"/>
              </a:ext>
            </a:extLst>
          </p:cNvPr>
          <p:cNvPicPr>
            <a:picLocks noGrp="1" noChangeAspect="1"/>
          </p:cNvPicPr>
          <p:nvPr>
            <p:ph idx="1"/>
          </p:nvPr>
        </p:nvPicPr>
        <p:blipFill>
          <a:blip r:embed="rId3"/>
          <a:stretch>
            <a:fillRect/>
          </a:stretch>
        </p:blipFill>
        <p:spPr>
          <a:xfrm>
            <a:off x="2480758" y="1690688"/>
            <a:ext cx="7230484" cy="3562847"/>
          </a:xfrm>
        </p:spPr>
      </p:pic>
      <p:sp>
        <p:nvSpPr>
          <p:cNvPr id="3" name="Rechteck 2">
            <a:extLst>
              <a:ext uri="{FF2B5EF4-FFF2-40B4-BE49-F238E27FC236}">
                <a16:creationId xmlns:a16="http://schemas.microsoft.com/office/drawing/2014/main" id="{BD094FC5-3D31-4332-0F07-9A841B363E88}"/>
              </a:ext>
            </a:extLst>
          </p:cNvPr>
          <p:cNvSpPr/>
          <p:nvPr/>
        </p:nvSpPr>
        <p:spPr>
          <a:xfrm>
            <a:off x="2620107" y="3567356"/>
            <a:ext cx="6796455" cy="58908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
        <p:nvSpPr>
          <p:cNvPr id="4" name="Rechteck 3">
            <a:extLst>
              <a:ext uri="{FF2B5EF4-FFF2-40B4-BE49-F238E27FC236}">
                <a16:creationId xmlns:a16="http://schemas.microsoft.com/office/drawing/2014/main" id="{7D675DD5-321E-52D7-2E68-17E8A277B438}"/>
              </a:ext>
            </a:extLst>
          </p:cNvPr>
          <p:cNvSpPr/>
          <p:nvPr/>
        </p:nvSpPr>
        <p:spPr>
          <a:xfrm>
            <a:off x="2620107" y="4229100"/>
            <a:ext cx="4563208" cy="29893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
        <p:nvSpPr>
          <p:cNvPr id="6" name="Rechteck 5">
            <a:extLst>
              <a:ext uri="{FF2B5EF4-FFF2-40B4-BE49-F238E27FC236}">
                <a16:creationId xmlns:a16="http://schemas.microsoft.com/office/drawing/2014/main" id="{AE60BFA0-1112-A8AA-91AC-9D5832B68975}"/>
              </a:ext>
            </a:extLst>
          </p:cNvPr>
          <p:cNvSpPr/>
          <p:nvPr/>
        </p:nvSpPr>
        <p:spPr>
          <a:xfrm>
            <a:off x="2620106" y="4905323"/>
            <a:ext cx="5046785" cy="3845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Tree>
    <p:extLst>
      <p:ext uri="{BB962C8B-B14F-4D97-AF65-F5344CB8AC3E}">
        <p14:creationId xmlns:p14="http://schemas.microsoft.com/office/powerpoint/2010/main" val="303012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95" t="19176" r="18353" b="23718"/>
          <a:stretch/>
        </p:blipFill>
        <p:spPr>
          <a:xfrm>
            <a:off x="-46892" y="-34291"/>
            <a:ext cx="12238892" cy="6892291"/>
          </a:xfrm>
          <a:prstGeom prst="rect">
            <a:avLst/>
          </a:prstGeom>
        </p:spPr>
      </p:pic>
      <p:sp>
        <p:nvSpPr>
          <p:cNvPr id="18" name="Rectangle 17"/>
          <p:cNvSpPr/>
          <p:nvPr/>
        </p:nvSpPr>
        <p:spPr>
          <a:xfrm>
            <a:off x="2085975" y="1219200"/>
            <a:ext cx="8020050" cy="4217504"/>
          </a:xfrm>
          <a:prstGeom prst="rect">
            <a:avLst/>
          </a:prstGeom>
          <a:solidFill>
            <a:srgbClr val="084B7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000" dirty="0">
              <a:latin typeface="Open Sans" panose="020B0606030504020204" pitchFamily="34" charset="0"/>
              <a:ea typeface="Open Sans" panose="020B0606030504020204" pitchFamily="34" charset="0"/>
              <a:cs typeface="Open Sans" panose="020B0606030504020204" pitchFamily="34" charset="0"/>
            </a:endParaRPr>
          </a:p>
          <a:p>
            <a:pPr algn="ctr"/>
            <a:r>
              <a:rPr lang="de-DE" sz="5400" dirty="0">
                <a:latin typeface="Open Sans" panose="020B0606030504020204" pitchFamily="34" charset="0"/>
                <a:ea typeface="Open Sans" panose="020B0606030504020204" pitchFamily="34" charset="0"/>
                <a:cs typeface="Open Sans" panose="020B0606030504020204" pitchFamily="34" charset="0"/>
              </a:rPr>
              <a:t>Tricentis Academy</a:t>
            </a:r>
          </a:p>
          <a:p>
            <a:pPr algn="ctr"/>
            <a:endParaRPr lang="de-DE" dirty="0">
              <a:latin typeface="Open Sans" panose="020B0606030504020204" pitchFamily="34" charset="0"/>
              <a:ea typeface="Open Sans" panose="020B0606030504020204" pitchFamily="34" charset="0"/>
              <a:cs typeface="Open Sans" panose="020B0606030504020204" pitchFamily="34" charset="0"/>
            </a:endParaRPr>
          </a:p>
          <a:p>
            <a:pPr algn="ctr"/>
            <a:endParaRPr lang="de-DE" dirty="0">
              <a:latin typeface="Open Sans" panose="020B0606030504020204" pitchFamily="34" charset="0"/>
              <a:ea typeface="Open Sans" panose="020B0606030504020204" pitchFamily="34" charset="0"/>
              <a:cs typeface="Open Sans" panose="020B0606030504020204" pitchFamily="34" charset="0"/>
            </a:endParaRPr>
          </a:p>
          <a:p>
            <a:pPr algn="ctr">
              <a:spcAft>
                <a:spcPts val="600"/>
              </a:spcAft>
            </a:pPr>
            <a:r>
              <a:rPr lang="de-AT" sz="3200" dirty="0"/>
              <a:t>academy@tricentis.com</a:t>
            </a:r>
          </a:p>
          <a:p>
            <a:pPr algn="ctr">
              <a:spcAft>
                <a:spcPts val="600"/>
              </a:spcAft>
            </a:pPr>
            <a:r>
              <a:rPr lang="de-AT" sz="3200" dirty="0"/>
              <a:t>www.tricentis.com/academy</a:t>
            </a:r>
            <a:endParaRPr lang="de-DE" dirty="0">
              <a:latin typeface="Open Sans" panose="020B0606030504020204" pitchFamily="34" charset="0"/>
              <a:ea typeface="Open Sans" panose="020B0606030504020204" pitchFamily="34" charset="0"/>
              <a:cs typeface="Open Sans" panose="020B0606030504020204" pitchFamily="34" charset="0"/>
            </a:endParaRPr>
          </a:p>
          <a:p>
            <a:pPr algn="ctr"/>
            <a:endParaRPr lang="de-DE" dirty="0">
              <a:latin typeface="Open Sans" panose="020B0606030504020204" pitchFamily="34" charset="0"/>
              <a:ea typeface="Open Sans" panose="020B0606030504020204" pitchFamily="34" charset="0"/>
              <a:cs typeface="Open Sans" panose="020B0606030504020204" pitchFamily="34" charset="0"/>
            </a:endParaRPr>
          </a:p>
          <a:p>
            <a:pPr algn="ctr"/>
            <a:endParaRPr lang="de-DE"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316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33F6A5-8780-0269-820F-DF63FF22B54A}"/>
              </a:ext>
            </a:extLst>
          </p:cNvPr>
          <p:cNvSpPr>
            <a:spLocks noGrp="1"/>
          </p:cNvSpPr>
          <p:nvPr>
            <p:ph type="title"/>
          </p:nvPr>
        </p:nvSpPr>
        <p:spPr/>
        <p:txBody>
          <a:bodyPr/>
          <a:lstStyle/>
          <a:p>
            <a:r>
              <a:rPr lang="de-CH" dirty="0"/>
              <a:t>Quiz</a:t>
            </a:r>
          </a:p>
        </p:txBody>
      </p:sp>
      <p:pic>
        <p:nvPicPr>
          <p:cNvPr id="5" name="Inhaltsplatzhalter 4">
            <a:extLst>
              <a:ext uri="{FF2B5EF4-FFF2-40B4-BE49-F238E27FC236}">
                <a16:creationId xmlns:a16="http://schemas.microsoft.com/office/drawing/2014/main" id="{C8B5A816-EFBE-25B0-D04F-D43EB9B059A1}"/>
              </a:ext>
            </a:extLst>
          </p:cNvPr>
          <p:cNvPicPr>
            <a:picLocks noGrp="1" noChangeAspect="1"/>
          </p:cNvPicPr>
          <p:nvPr>
            <p:ph idx="1"/>
          </p:nvPr>
        </p:nvPicPr>
        <p:blipFill>
          <a:blip r:embed="rId3"/>
          <a:stretch>
            <a:fillRect/>
          </a:stretch>
        </p:blipFill>
        <p:spPr>
          <a:xfrm>
            <a:off x="2809416" y="2148423"/>
            <a:ext cx="6573167" cy="3705742"/>
          </a:xfrm>
        </p:spPr>
      </p:pic>
    </p:spTree>
    <p:extLst>
      <p:ext uri="{BB962C8B-B14F-4D97-AF65-F5344CB8AC3E}">
        <p14:creationId xmlns:p14="http://schemas.microsoft.com/office/powerpoint/2010/main" val="47710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33F6A5-8780-0269-820F-DF63FF22B54A}"/>
              </a:ext>
            </a:extLst>
          </p:cNvPr>
          <p:cNvSpPr>
            <a:spLocks noGrp="1"/>
          </p:cNvSpPr>
          <p:nvPr>
            <p:ph type="title"/>
          </p:nvPr>
        </p:nvSpPr>
        <p:spPr/>
        <p:txBody>
          <a:bodyPr/>
          <a:lstStyle/>
          <a:p>
            <a:r>
              <a:rPr lang="de-CH" dirty="0"/>
              <a:t>Quiz</a:t>
            </a:r>
          </a:p>
        </p:txBody>
      </p:sp>
      <p:pic>
        <p:nvPicPr>
          <p:cNvPr id="5" name="Inhaltsplatzhalter 4">
            <a:extLst>
              <a:ext uri="{FF2B5EF4-FFF2-40B4-BE49-F238E27FC236}">
                <a16:creationId xmlns:a16="http://schemas.microsoft.com/office/drawing/2014/main" id="{C8B5A816-EFBE-25B0-D04F-D43EB9B059A1}"/>
              </a:ext>
            </a:extLst>
          </p:cNvPr>
          <p:cNvPicPr>
            <a:picLocks noGrp="1" noChangeAspect="1"/>
          </p:cNvPicPr>
          <p:nvPr>
            <p:ph idx="1"/>
          </p:nvPr>
        </p:nvPicPr>
        <p:blipFill>
          <a:blip r:embed="rId3"/>
          <a:stretch>
            <a:fillRect/>
          </a:stretch>
        </p:blipFill>
        <p:spPr>
          <a:xfrm>
            <a:off x="2809416" y="2148423"/>
            <a:ext cx="6573167" cy="3705742"/>
          </a:xfrm>
        </p:spPr>
      </p:pic>
      <p:sp>
        <p:nvSpPr>
          <p:cNvPr id="3" name="Rechteck 2">
            <a:extLst>
              <a:ext uri="{FF2B5EF4-FFF2-40B4-BE49-F238E27FC236}">
                <a16:creationId xmlns:a16="http://schemas.microsoft.com/office/drawing/2014/main" id="{FB3FA4B4-3A82-7050-0B1C-742197574E32}"/>
              </a:ext>
            </a:extLst>
          </p:cNvPr>
          <p:cNvSpPr/>
          <p:nvPr/>
        </p:nvSpPr>
        <p:spPr>
          <a:xfrm>
            <a:off x="2919046" y="3297115"/>
            <a:ext cx="1389185" cy="36927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
        <p:nvSpPr>
          <p:cNvPr id="4" name="Rechteck 3">
            <a:extLst>
              <a:ext uri="{FF2B5EF4-FFF2-40B4-BE49-F238E27FC236}">
                <a16:creationId xmlns:a16="http://schemas.microsoft.com/office/drawing/2014/main" id="{9EBD68DD-2577-62AD-085B-2EB4EEFEF458}"/>
              </a:ext>
            </a:extLst>
          </p:cNvPr>
          <p:cNvSpPr/>
          <p:nvPr/>
        </p:nvSpPr>
        <p:spPr>
          <a:xfrm>
            <a:off x="2919046" y="3704417"/>
            <a:ext cx="1389185" cy="36927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
        <p:nvSpPr>
          <p:cNvPr id="6" name="Rechteck 5">
            <a:extLst>
              <a:ext uri="{FF2B5EF4-FFF2-40B4-BE49-F238E27FC236}">
                <a16:creationId xmlns:a16="http://schemas.microsoft.com/office/drawing/2014/main" id="{93E9640A-C810-6E4E-03A5-C55E486B2D15}"/>
              </a:ext>
            </a:extLst>
          </p:cNvPr>
          <p:cNvSpPr/>
          <p:nvPr/>
        </p:nvSpPr>
        <p:spPr>
          <a:xfrm>
            <a:off x="2919046" y="4803286"/>
            <a:ext cx="1389185" cy="36927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
        <p:nvSpPr>
          <p:cNvPr id="7" name="Rechteck 6">
            <a:extLst>
              <a:ext uri="{FF2B5EF4-FFF2-40B4-BE49-F238E27FC236}">
                <a16:creationId xmlns:a16="http://schemas.microsoft.com/office/drawing/2014/main" id="{6001F187-DC3F-E31E-3F15-CD2228A01637}"/>
              </a:ext>
            </a:extLst>
          </p:cNvPr>
          <p:cNvSpPr/>
          <p:nvPr/>
        </p:nvSpPr>
        <p:spPr>
          <a:xfrm>
            <a:off x="2919046" y="5172563"/>
            <a:ext cx="1389185" cy="36927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
        <p:nvSpPr>
          <p:cNvPr id="8" name="Rechteck 7">
            <a:extLst>
              <a:ext uri="{FF2B5EF4-FFF2-40B4-BE49-F238E27FC236}">
                <a16:creationId xmlns:a16="http://schemas.microsoft.com/office/drawing/2014/main" id="{AF240037-CCB3-BC42-0D7D-D87E3F824210}"/>
              </a:ext>
            </a:extLst>
          </p:cNvPr>
          <p:cNvSpPr/>
          <p:nvPr/>
        </p:nvSpPr>
        <p:spPr>
          <a:xfrm>
            <a:off x="2919045" y="5549006"/>
            <a:ext cx="1389185" cy="36927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Tree>
    <p:extLst>
      <p:ext uri="{BB962C8B-B14F-4D97-AF65-F5344CB8AC3E}">
        <p14:creationId xmlns:p14="http://schemas.microsoft.com/office/powerpoint/2010/main" val="144866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02</a:t>
            </a:r>
          </a:p>
        </p:txBody>
      </p:sp>
      <p:sp>
        <p:nvSpPr>
          <p:cNvPr id="3" name="Content Placeholder 2"/>
          <p:cNvSpPr>
            <a:spLocks noGrp="1"/>
          </p:cNvSpPr>
          <p:nvPr>
            <p:ph sz="half" idx="1"/>
          </p:nvPr>
        </p:nvSpPr>
        <p:spPr/>
        <p:txBody>
          <a:bodyPr/>
          <a:lstStyle/>
          <a:p>
            <a:r>
              <a:rPr lang="de-DE" dirty="0"/>
              <a:t>TestCase Structure</a:t>
            </a:r>
          </a:p>
        </p:txBody>
      </p:sp>
    </p:spTree>
    <p:extLst>
      <p:ext uri="{BB962C8B-B14F-4D97-AF65-F5344CB8AC3E}">
        <p14:creationId xmlns:p14="http://schemas.microsoft.com/office/powerpoint/2010/main" val="407891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55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TextBox 13"/>
          <p:cNvSpPr txBox="1"/>
          <p:nvPr/>
        </p:nvSpPr>
        <p:spPr>
          <a:xfrm>
            <a:off x="4607998" y="1268413"/>
            <a:ext cx="6720289" cy="1690335"/>
          </a:xfrm>
          <a:prstGeom prst="rect">
            <a:avLst/>
          </a:prstGeom>
          <a:noFill/>
        </p:spPr>
        <p:txBody>
          <a:bodyPr wrap="square" tIns="0" bIns="0" rtlCol="0">
            <a:spAutoFit/>
          </a:bodyPr>
          <a:lstStyle/>
          <a:p>
            <a:pPr>
              <a:spcAft>
                <a:spcPts val="1200"/>
              </a:spcAft>
            </a:pPr>
            <a:r>
              <a:rPr lang="en-US" sz="3600" u="sng" dirty="0">
                <a:latin typeface="Open Sans" panose="020B0606030504020204" pitchFamily="34" charset="0"/>
                <a:ea typeface="Open Sans" panose="020B0606030504020204" pitchFamily="34" charset="0"/>
                <a:cs typeface="Open Sans" panose="020B0606030504020204" pitchFamily="34" charset="0"/>
              </a:rPr>
              <a:t>TestCase and TestStep Folders</a:t>
            </a:r>
          </a:p>
          <a:p>
            <a:pPr>
              <a:lnSpc>
                <a:spcPct val="114000"/>
              </a:lnSpc>
            </a:pPr>
            <a:r>
              <a:rPr lang="en-US" sz="2800" dirty="0">
                <a:latin typeface="Open Sans" panose="020B0606030504020204" pitchFamily="34" charset="0"/>
                <a:ea typeface="Open Sans" panose="020B0606030504020204" pitchFamily="34" charset="0"/>
                <a:cs typeface="Open Sans" panose="020B0606030504020204" pitchFamily="34" charset="0"/>
              </a:rPr>
              <a:t>These folders contain TestCases or TestSteps, respectively</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4607998" y="4005263"/>
            <a:ext cx="6720289" cy="1690335"/>
          </a:xfrm>
          <a:prstGeom prst="rect">
            <a:avLst/>
          </a:prstGeom>
          <a:noFill/>
        </p:spPr>
        <p:txBody>
          <a:bodyPr wrap="square" tIns="0" bIns="0" rtlCol="0">
            <a:spAutoFit/>
          </a:bodyPr>
          <a:lstStyle/>
          <a:p>
            <a:pPr>
              <a:spcAft>
                <a:spcPts val="1200"/>
              </a:spcAft>
            </a:pPr>
            <a:r>
              <a:rPr lang="en-US" sz="3600" u="sng" dirty="0">
                <a:latin typeface="Open Sans" panose="020B0606030504020204" pitchFamily="34" charset="0"/>
                <a:ea typeface="Open Sans" panose="020B0606030504020204" pitchFamily="34" charset="0"/>
                <a:cs typeface="Open Sans" panose="020B0606030504020204" pitchFamily="34" charset="0"/>
              </a:rPr>
              <a:t>TestCase</a:t>
            </a:r>
          </a:p>
          <a:p>
            <a:pPr>
              <a:lnSpc>
                <a:spcPct val="114000"/>
              </a:lnSpc>
            </a:pPr>
            <a:r>
              <a:rPr lang="en-US" sz="2800" dirty="0">
                <a:latin typeface="Open Sans" panose="020B0606030504020204" pitchFamily="34" charset="0"/>
                <a:ea typeface="Open Sans" panose="020B0606030504020204" pitchFamily="34" charset="0"/>
                <a:cs typeface="Open Sans" panose="020B0606030504020204" pitchFamily="34" charset="0"/>
              </a:rPr>
              <a:t>Element detailing a specific test sequence </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1199180"/>
            <a:ext cx="1828800" cy="1828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3936030"/>
            <a:ext cx="1828800" cy="1828800"/>
          </a:xfrm>
          <a:prstGeom prst="rect">
            <a:avLst/>
          </a:prstGeom>
        </p:spPr>
      </p:pic>
    </p:spTree>
    <p:extLst>
      <p:ext uri="{BB962C8B-B14F-4D97-AF65-F5344CB8AC3E}">
        <p14:creationId xmlns:p14="http://schemas.microsoft.com/office/powerpoint/2010/main" val="979903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610100" y="1268413"/>
            <a:ext cx="7166333" cy="2273892"/>
          </a:xfrm>
          <a:prstGeom prst="rect">
            <a:avLst/>
          </a:prstGeom>
          <a:noFill/>
        </p:spPr>
        <p:txBody>
          <a:bodyPr wrap="square" rtlCol="0">
            <a:spAutoFit/>
          </a:bodyPr>
          <a:lstStyle/>
          <a:p>
            <a:pPr>
              <a:spcAft>
                <a:spcPts val="1200"/>
              </a:spcAft>
            </a:pPr>
            <a:r>
              <a:rPr lang="en-US" sz="3600" u="sng" dirty="0">
                <a:latin typeface="Open Sans" panose="020B0606030504020204" pitchFamily="34" charset="0"/>
                <a:ea typeface="Open Sans" panose="020B0606030504020204" pitchFamily="34" charset="0"/>
                <a:cs typeface="Open Sans" panose="020B0606030504020204" pitchFamily="34" charset="0"/>
              </a:rPr>
              <a:t>Predefined TCP</a:t>
            </a:r>
          </a:p>
          <a:p>
            <a:pPr>
              <a:lnSpc>
                <a:spcPct val="114000"/>
              </a:lnSpc>
            </a:pPr>
            <a:r>
              <a:rPr lang="en-US" sz="2800" dirty="0">
                <a:latin typeface="Open Sans" panose="020B0606030504020204" pitchFamily="34" charset="0"/>
                <a:ea typeface="Open Sans" panose="020B0606030504020204" pitchFamily="34" charset="0"/>
                <a:cs typeface="Open Sans" panose="020B0606030504020204" pitchFamily="34" charset="0"/>
              </a:rPr>
              <a:t>Applies predefined values to various TestCases; defined for various object types; naming is case sensitive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1490959"/>
            <a:ext cx="1828800" cy="1828800"/>
          </a:xfrm>
          <a:prstGeom prst="rect">
            <a:avLst/>
          </a:prstGeom>
        </p:spPr>
      </p:pic>
    </p:spTree>
    <p:extLst>
      <p:ext uri="{BB962C8B-B14F-4D97-AF65-F5344CB8AC3E}">
        <p14:creationId xmlns:p14="http://schemas.microsoft.com/office/powerpoint/2010/main" val="185258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TestCase Structure</a:t>
            </a:r>
            <a:endParaRPr lang="de-DE" dirty="0"/>
          </a:p>
        </p:txBody>
      </p:sp>
      <p:sp>
        <p:nvSpPr>
          <p:cNvPr id="3" name="Content Placeholder 2"/>
          <p:cNvSpPr>
            <a:spLocks noGrp="1"/>
          </p:cNvSpPr>
          <p:nvPr>
            <p:ph sz="half" idx="1"/>
          </p:nvPr>
        </p:nvSpPr>
        <p:spPr/>
        <p:txBody>
          <a:bodyPr tIns="0" bIns="0"/>
          <a:lstStyle/>
          <a:p>
            <a:pPr indent="-504000">
              <a:lnSpc>
                <a:spcPct val="150000"/>
              </a:lnSpc>
              <a:spcBef>
                <a:spcPts val="1200"/>
              </a:spcBef>
              <a:spcAft>
                <a:spcPts val="600"/>
              </a:spcAft>
              <a:buFont typeface="+mj-lt"/>
              <a:buAutoNum type="arabicPeriod"/>
              <a:tabLst>
                <a:tab pos="504000" algn="l"/>
              </a:tabLst>
            </a:pPr>
            <a:r>
              <a:rPr lang="en-US" dirty="0"/>
              <a:t>Create a TestCase and name it</a:t>
            </a:r>
          </a:p>
          <a:p>
            <a:pPr indent="-504000">
              <a:lnSpc>
                <a:spcPct val="150000"/>
              </a:lnSpc>
              <a:spcBef>
                <a:spcPts val="1200"/>
              </a:spcBef>
              <a:spcAft>
                <a:spcPts val="600"/>
              </a:spcAft>
              <a:buFont typeface="+mj-lt"/>
              <a:buAutoNum type="arabicPeriod"/>
              <a:tabLst>
                <a:tab pos="504000" algn="l"/>
              </a:tabLst>
            </a:pPr>
            <a:r>
              <a:rPr lang="en-US" dirty="0"/>
              <a:t>Create a Test Configuration Parameter</a:t>
            </a:r>
          </a:p>
          <a:p>
            <a:pPr indent="-504000">
              <a:lnSpc>
                <a:spcPct val="150000"/>
              </a:lnSpc>
              <a:spcBef>
                <a:spcPts val="1200"/>
              </a:spcBef>
              <a:spcAft>
                <a:spcPts val="600"/>
              </a:spcAft>
              <a:buFont typeface="+mj-lt"/>
              <a:buAutoNum type="arabicPeriod"/>
              <a:tabLst>
                <a:tab pos="504000" algn="l"/>
              </a:tabLst>
            </a:pPr>
            <a:r>
              <a:rPr lang="en-US" dirty="0"/>
              <a:t>Create and name TestStep Folders to 	contain TestSteps</a:t>
            </a:r>
          </a:p>
        </p:txBody>
      </p:sp>
    </p:spTree>
    <p:extLst>
      <p:ext uri="{BB962C8B-B14F-4D97-AF65-F5344CB8AC3E}">
        <p14:creationId xmlns:p14="http://schemas.microsoft.com/office/powerpoint/2010/main" val="825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lnSpc>
                <a:spcPct val="114000"/>
              </a:lnSpc>
              <a:tabLst>
                <a:tab pos="360000" algn="l"/>
              </a:tabLst>
            </a:pPr>
            <a:r>
              <a:rPr lang="en-US" dirty="0">
                <a:latin typeface="Open Sans Semibold" panose="020B0706030804020204" pitchFamily="34" charset="0"/>
                <a:ea typeface="Open Sans Semibold" panose="020B0706030804020204" pitchFamily="34" charset="0"/>
                <a:cs typeface="Open Sans Semibold" panose="020B0706030804020204" pitchFamily="34" charset="0"/>
              </a:rPr>
              <a:t>2</a:t>
            </a:r>
            <a:r>
              <a:rPr lang="en-US" dirty="0"/>
              <a:t>	TestCase Structure and</a:t>
            </a:r>
            <a:br>
              <a:rPr lang="en-US" dirty="0"/>
            </a:br>
            <a:r>
              <a:rPr lang="en-US" dirty="0"/>
              <a:t>Predefined Test Configuration Parameter</a:t>
            </a:r>
            <a:endParaRPr lang="de-DE" dirty="0"/>
          </a:p>
        </p:txBody>
      </p:sp>
    </p:spTree>
    <p:extLst>
      <p:ext uri="{BB962C8B-B14F-4D97-AF65-F5344CB8AC3E}">
        <p14:creationId xmlns:p14="http://schemas.microsoft.com/office/powerpoint/2010/main" val="345256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03</a:t>
            </a:r>
          </a:p>
        </p:txBody>
      </p:sp>
      <p:sp>
        <p:nvSpPr>
          <p:cNvPr id="3" name="Content Placeholder 2"/>
          <p:cNvSpPr>
            <a:spLocks noGrp="1"/>
          </p:cNvSpPr>
          <p:nvPr>
            <p:ph sz="half" idx="1"/>
          </p:nvPr>
        </p:nvSpPr>
        <p:spPr/>
        <p:txBody>
          <a:bodyPr/>
          <a:lstStyle/>
          <a:p>
            <a:r>
              <a:rPr lang="de-DE" dirty="0"/>
              <a:t>TestSteps</a:t>
            </a:r>
          </a:p>
        </p:txBody>
      </p:sp>
    </p:spTree>
    <p:extLst>
      <p:ext uri="{BB962C8B-B14F-4D97-AF65-F5344CB8AC3E}">
        <p14:creationId xmlns:p14="http://schemas.microsoft.com/office/powerpoint/2010/main" val="268742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17" y="718052"/>
            <a:ext cx="10665034" cy="7536455"/>
          </a:xfrm>
          <a:prstGeom prst="rect">
            <a:avLst/>
          </a:prstGeom>
        </p:spPr>
      </p:pic>
      <p:sp>
        <p:nvSpPr>
          <p:cNvPr id="2" name="Title 1"/>
          <p:cNvSpPr>
            <a:spLocks noGrp="1"/>
          </p:cNvSpPr>
          <p:nvPr>
            <p:ph type="title"/>
          </p:nvPr>
        </p:nvSpPr>
        <p:spPr>
          <a:xfrm>
            <a:off x="-1267757" y="1921210"/>
            <a:ext cx="11332029" cy="1325563"/>
          </a:xfrm>
        </p:spPr>
        <p:txBody>
          <a:bodyPr>
            <a:normAutofit/>
          </a:bodyPr>
          <a:lstStyle/>
          <a:p>
            <a:pPr algn="ctr"/>
            <a:r>
              <a:rPr lang="de-DE" sz="8000" dirty="0"/>
              <a:t>Key Points</a:t>
            </a:r>
          </a:p>
        </p:txBody>
      </p:sp>
    </p:spTree>
    <p:extLst>
      <p:ext uri="{BB962C8B-B14F-4D97-AF65-F5344CB8AC3E}">
        <p14:creationId xmlns:p14="http://schemas.microsoft.com/office/powerpoint/2010/main" val="406565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B5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GETTING STARTED</a:t>
            </a:r>
          </a:p>
        </p:txBody>
      </p:sp>
      <p:sp>
        <p:nvSpPr>
          <p:cNvPr id="3" name="Content Placeholder 2"/>
          <p:cNvSpPr>
            <a:spLocks noGrp="1"/>
          </p:cNvSpPr>
          <p:nvPr>
            <p:ph sz="half" idx="1"/>
          </p:nvPr>
        </p:nvSpPr>
        <p:spPr/>
        <p:txBody>
          <a:bodyPr/>
          <a:lstStyle/>
          <a:p>
            <a:r>
              <a:rPr lang="de-DE" dirty="0"/>
              <a:t>The System Under Test</a:t>
            </a:r>
          </a:p>
        </p:txBody>
      </p:sp>
    </p:spTree>
    <p:extLst>
      <p:ext uri="{BB962C8B-B14F-4D97-AF65-F5344CB8AC3E}">
        <p14:creationId xmlns:p14="http://schemas.microsoft.com/office/powerpoint/2010/main" val="14257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10100" y="1268413"/>
            <a:ext cx="6720289" cy="19389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TestStep </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The individually defined step of the test sequence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972" y="1323509"/>
            <a:ext cx="1828800" cy="1828800"/>
          </a:xfrm>
          <a:prstGeom prst="rect">
            <a:avLst/>
          </a:prstGeom>
        </p:spPr>
      </p:pic>
    </p:spTree>
    <p:extLst>
      <p:ext uri="{BB962C8B-B14F-4D97-AF65-F5344CB8AC3E}">
        <p14:creationId xmlns:p14="http://schemas.microsoft.com/office/powerpoint/2010/main" val="406432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a:t>
            </a:r>
            <a:r>
              <a:rPr lang="en-US" dirty="0" err="1"/>
              <a:t>TestStep</a:t>
            </a:r>
            <a:r>
              <a:rPr lang="en-US" dirty="0"/>
              <a:t> using Drag &amp; Drop</a:t>
            </a:r>
          </a:p>
        </p:txBody>
      </p:sp>
      <p:sp>
        <p:nvSpPr>
          <p:cNvPr id="3" name="Content Placeholder 2"/>
          <p:cNvSpPr>
            <a:spLocks noGrp="1"/>
          </p:cNvSpPr>
          <p:nvPr>
            <p:ph sz="half" idx="1"/>
          </p:nvPr>
        </p:nvSpPr>
        <p:spPr/>
        <p:txBody>
          <a:bodyPr/>
          <a:lstStyle/>
          <a:p>
            <a:pPr marL="514350" indent="-514350">
              <a:lnSpc>
                <a:spcPct val="150000"/>
              </a:lnSpc>
              <a:buAutoNum type="arabicPeriod"/>
            </a:pPr>
            <a:r>
              <a:rPr lang="en-US" dirty="0"/>
              <a:t>Locate necessary Module</a:t>
            </a:r>
          </a:p>
          <a:p>
            <a:pPr marL="514350" indent="-514350">
              <a:lnSpc>
                <a:spcPct val="150000"/>
              </a:lnSpc>
              <a:buAutoNum type="arabicPeriod"/>
            </a:pPr>
            <a:r>
              <a:rPr lang="en-US" dirty="0"/>
              <a:t>Drag and drop it into the appropriate TestStep Folder to create a TestStep</a:t>
            </a:r>
          </a:p>
          <a:p>
            <a:pPr marL="514350" indent="-514350">
              <a:lnSpc>
                <a:spcPct val="150000"/>
              </a:lnSpc>
              <a:buAutoNum type="arabicPeriod"/>
            </a:pPr>
            <a:r>
              <a:rPr lang="en-US" dirty="0"/>
              <a:t>Rename the TestStep</a:t>
            </a:r>
          </a:p>
        </p:txBody>
      </p:sp>
    </p:spTree>
    <p:custDataLst>
      <p:tags r:id="rId1"/>
    </p:custDataLst>
    <p:extLst>
      <p:ext uri="{BB962C8B-B14F-4D97-AF65-F5344CB8AC3E}">
        <p14:creationId xmlns:p14="http://schemas.microsoft.com/office/powerpoint/2010/main" val="356672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Create a </a:t>
            </a:r>
            <a:r>
              <a:rPr lang="en-US" dirty="0" err="1"/>
              <a:t>TestStep</a:t>
            </a:r>
            <a:r>
              <a:rPr lang="en-US" dirty="0"/>
              <a:t> using Add </a:t>
            </a:r>
            <a:r>
              <a:rPr lang="en-US" dirty="0" err="1"/>
              <a:t>TestStep</a:t>
            </a:r>
            <a:r>
              <a:rPr lang="en-US" dirty="0"/>
              <a:t> Function</a:t>
            </a:r>
          </a:p>
        </p:txBody>
      </p:sp>
      <p:sp>
        <p:nvSpPr>
          <p:cNvPr id="3" name="Content Placeholder 2"/>
          <p:cNvSpPr>
            <a:spLocks noGrp="1"/>
          </p:cNvSpPr>
          <p:nvPr>
            <p:ph sz="half" idx="1"/>
          </p:nvPr>
        </p:nvSpPr>
        <p:spPr/>
        <p:txBody>
          <a:bodyPr>
            <a:normAutofit lnSpcReduction="10000"/>
          </a:bodyPr>
          <a:lstStyle/>
          <a:p>
            <a:pPr marL="514350" indent="-514350">
              <a:lnSpc>
                <a:spcPct val="150000"/>
              </a:lnSpc>
              <a:buAutoNum type="arabicPeriod"/>
            </a:pPr>
            <a:r>
              <a:rPr lang="en-US" dirty="0"/>
              <a:t>On object where the </a:t>
            </a:r>
            <a:r>
              <a:rPr lang="en-US" dirty="0" err="1"/>
              <a:t>TestStep</a:t>
            </a:r>
            <a:r>
              <a:rPr lang="en-US" dirty="0"/>
              <a:t> should be added, right click and select “Add </a:t>
            </a:r>
            <a:r>
              <a:rPr lang="en-US" dirty="0" err="1"/>
              <a:t>TestStep</a:t>
            </a:r>
            <a:r>
              <a:rPr lang="en-US" dirty="0"/>
              <a:t>” or press “</a:t>
            </a:r>
            <a:r>
              <a:rPr lang="en-US" dirty="0" err="1"/>
              <a:t>Ctrl+T</a:t>
            </a:r>
            <a:r>
              <a:rPr lang="en-US" dirty="0"/>
              <a:t>”</a:t>
            </a:r>
          </a:p>
          <a:p>
            <a:pPr marL="514350" indent="-514350">
              <a:lnSpc>
                <a:spcPct val="150000"/>
              </a:lnSpc>
              <a:buAutoNum type="arabicPeriod"/>
            </a:pPr>
            <a:r>
              <a:rPr lang="en-US" dirty="0"/>
              <a:t>Type in search characters</a:t>
            </a:r>
          </a:p>
          <a:p>
            <a:pPr marL="514350" indent="-514350">
              <a:lnSpc>
                <a:spcPct val="150000"/>
              </a:lnSpc>
              <a:buAutoNum type="arabicPeriod"/>
            </a:pPr>
            <a:r>
              <a:rPr lang="en-US" dirty="0"/>
              <a:t>Click on desired Module or use the arrow keys to select and press “Enter”</a:t>
            </a:r>
          </a:p>
        </p:txBody>
      </p:sp>
    </p:spTree>
    <p:custDataLst>
      <p:tags r:id="rId1"/>
    </p:custDataLst>
    <p:extLst>
      <p:ext uri="{BB962C8B-B14F-4D97-AF65-F5344CB8AC3E}">
        <p14:creationId xmlns:p14="http://schemas.microsoft.com/office/powerpoint/2010/main" val="344510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2681555"/>
            <a:ext cx="5115339" cy="2116476"/>
          </a:xfrm>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3a</a:t>
            </a:r>
            <a:r>
              <a:rPr lang="en-US" dirty="0"/>
              <a:t> Open and Close the Application</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3b</a:t>
            </a:r>
            <a:r>
              <a:rPr lang="en-US" dirty="0"/>
              <a:t> Create TestSteps</a:t>
            </a:r>
            <a:endParaRPr lang="de-DE" dirty="0"/>
          </a:p>
        </p:txBody>
      </p:sp>
    </p:spTree>
    <p:extLst>
      <p:ext uri="{BB962C8B-B14F-4D97-AF65-F5344CB8AC3E}">
        <p14:creationId xmlns:p14="http://schemas.microsoft.com/office/powerpoint/2010/main" val="280945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04</a:t>
            </a:r>
          </a:p>
        </p:txBody>
      </p:sp>
      <p:sp>
        <p:nvSpPr>
          <p:cNvPr id="3" name="Content Placeholder 2"/>
          <p:cNvSpPr>
            <a:spLocks noGrp="1"/>
          </p:cNvSpPr>
          <p:nvPr>
            <p:ph sz="half" idx="1"/>
          </p:nvPr>
        </p:nvSpPr>
        <p:spPr/>
        <p:txBody>
          <a:bodyPr/>
          <a:lstStyle/>
          <a:p>
            <a:r>
              <a:rPr lang="de-DE" dirty="0"/>
              <a:t>TestStepValues</a:t>
            </a:r>
          </a:p>
        </p:txBody>
      </p:sp>
    </p:spTree>
    <p:extLst>
      <p:ext uri="{BB962C8B-B14F-4D97-AF65-F5344CB8AC3E}">
        <p14:creationId xmlns:p14="http://schemas.microsoft.com/office/powerpoint/2010/main" val="285333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Example TestStepValues</a:t>
            </a:r>
            <a:endParaRPr lang="de-DE" dirty="0"/>
          </a:p>
        </p:txBody>
      </p:sp>
      <p:graphicFrame>
        <p:nvGraphicFramePr>
          <p:cNvPr id="22" name="Table 21"/>
          <p:cNvGraphicFramePr>
            <a:graphicFrameLocks noGrp="1"/>
          </p:cNvGraphicFramePr>
          <p:nvPr>
            <p:extLst>
              <p:ext uri="{D42A27DB-BD31-4B8C-83A1-F6EECF244321}">
                <p14:modId xmlns:p14="http://schemas.microsoft.com/office/powerpoint/2010/main" val="3129016657"/>
              </p:ext>
            </p:extLst>
          </p:nvPr>
        </p:nvGraphicFramePr>
        <p:xfrm>
          <a:off x="5250180" y="1819275"/>
          <a:ext cx="1991868" cy="4157155"/>
        </p:xfrm>
        <a:graphic>
          <a:graphicData uri="http://schemas.openxmlformats.org/drawingml/2006/table">
            <a:tbl>
              <a:tblPr firstRow="1" bandRow="1">
                <a:tableStyleId>{5C22544A-7EE6-4342-B048-85BDC9FD1C3A}</a:tableStyleId>
              </a:tblPr>
              <a:tblGrid>
                <a:gridCol w="1991868">
                  <a:extLst>
                    <a:ext uri="{9D8B030D-6E8A-4147-A177-3AD203B41FA5}">
                      <a16:colId xmlns:a16="http://schemas.microsoft.com/office/drawing/2014/main" val="20000"/>
                    </a:ext>
                  </a:extLst>
                </a:gridCol>
              </a:tblGrid>
              <a:tr h="566885">
                <a:tc>
                  <a:txBody>
                    <a:bodyPr/>
                    <a:lstStyle/>
                    <a:p>
                      <a:pPr algn="l"/>
                      <a:r>
                        <a:rPr lang="de-DE" sz="2400" b="0" dirty="0">
                          <a:solidFill>
                            <a:schemeClr val="tx1"/>
                          </a:solidFill>
                        </a:rPr>
                        <a:t>Value</a:t>
                      </a:r>
                    </a:p>
                  </a:txBody>
                  <a:tcPr>
                    <a:solidFill>
                      <a:schemeClr val="bg1">
                        <a:lumMod val="85000"/>
                      </a:schemeClr>
                    </a:solidFill>
                  </a:tcPr>
                </a:tc>
                <a:extLst>
                  <a:ext uri="{0D108BD9-81ED-4DB2-BD59-A6C34878D82A}">
                    <a16:rowId xmlns:a16="http://schemas.microsoft.com/office/drawing/2014/main" val="10000"/>
                  </a:ext>
                </a:extLst>
              </a:tr>
              <a:tr h="718054">
                <a:tc>
                  <a:txBody>
                    <a:bodyPr/>
                    <a:lstStyle/>
                    <a:p>
                      <a:r>
                        <a:rPr lang="de-DE" sz="3200" dirty="0"/>
                        <a:t>{CLICK}</a:t>
                      </a:r>
                    </a:p>
                  </a:txBody>
                  <a:tcPr>
                    <a:solidFill>
                      <a:schemeClr val="bg1">
                        <a:lumMod val="95000"/>
                      </a:schemeClr>
                    </a:solidFill>
                  </a:tcPr>
                </a:tc>
                <a:extLst>
                  <a:ext uri="{0D108BD9-81ED-4DB2-BD59-A6C34878D82A}">
                    <a16:rowId xmlns:a16="http://schemas.microsoft.com/office/drawing/2014/main" val="10001"/>
                  </a:ext>
                </a:extLst>
              </a:tr>
              <a:tr h="718054">
                <a:tc>
                  <a:txBody>
                    <a:bodyPr/>
                    <a:lstStyle/>
                    <a:p>
                      <a:r>
                        <a:rPr lang="en-US" sz="3200" dirty="0"/>
                        <a:t>{ENTER}</a:t>
                      </a:r>
                      <a:endParaRPr lang="de-DE" sz="3200" dirty="0"/>
                    </a:p>
                  </a:txBody>
                  <a:tcPr>
                    <a:solidFill>
                      <a:schemeClr val="bg1">
                        <a:lumMod val="95000"/>
                      </a:schemeClr>
                    </a:solidFill>
                  </a:tcPr>
                </a:tc>
                <a:extLst>
                  <a:ext uri="{0D108BD9-81ED-4DB2-BD59-A6C34878D82A}">
                    <a16:rowId xmlns:a16="http://schemas.microsoft.com/office/drawing/2014/main" val="10002"/>
                  </a:ext>
                </a:extLst>
              </a:tr>
              <a:tr h="718054">
                <a:tc>
                  <a:txBody>
                    <a:bodyPr/>
                    <a:lstStyle/>
                    <a:p>
                      <a:r>
                        <a:rPr lang="en-US" sz="3200" dirty="0"/>
                        <a:t>X</a:t>
                      </a:r>
                      <a:endParaRPr lang="de-DE" sz="3200" dirty="0"/>
                    </a:p>
                  </a:txBody>
                  <a:tcPr>
                    <a:solidFill>
                      <a:schemeClr val="bg1">
                        <a:lumMod val="95000"/>
                      </a:schemeClr>
                    </a:solidFill>
                  </a:tcPr>
                </a:tc>
                <a:extLst>
                  <a:ext uri="{0D108BD9-81ED-4DB2-BD59-A6C34878D82A}">
                    <a16:rowId xmlns:a16="http://schemas.microsoft.com/office/drawing/2014/main" val="10003"/>
                  </a:ext>
                </a:extLst>
              </a:tr>
              <a:tr h="718054">
                <a:tc>
                  <a:txBody>
                    <a:bodyPr/>
                    <a:lstStyle/>
                    <a:p>
                      <a:r>
                        <a:rPr lang="en-US" sz="3200" dirty="0"/>
                        <a:t>Insert Text</a:t>
                      </a:r>
                      <a:endParaRPr lang="de-DE" sz="3200" dirty="0"/>
                    </a:p>
                  </a:txBody>
                  <a:tcPr>
                    <a:solidFill>
                      <a:schemeClr val="bg1">
                        <a:lumMod val="95000"/>
                      </a:schemeClr>
                    </a:solidFill>
                  </a:tcPr>
                </a:tc>
                <a:extLst>
                  <a:ext uri="{0D108BD9-81ED-4DB2-BD59-A6C34878D82A}">
                    <a16:rowId xmlns:a16="http://schemas.microsoft.com/office/drawing/2014/main" val="10004"/>
                  </a:ext>
                </a:extLst>
              </a:tr>
              <a:tr h="718054">
                <a:tc>
                  <a:txBody>
                    <a:bodyPr/>
                    <a:lstStyle/>
                    <a:p>
                      <a:r>
                        <a:rPr lang="en-US" sz="3200" dirty="0"/>
                        <a:t>1234</a:t>
                      </a:r>
                      <a:endParaRPr lang="de-DE" sz="3200" dirty="0"/>
                    </a:p>
                  </a:txBody>
                  <a:tcPr>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4520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Dynamic Random Expressions</a:t>
            </a:r>
            <a:endParaRPr lang="de-DE" dirty="0"/>
          </a:p>
        </p:txBody>
      </p:sp>
      <p:graphicFrame>
        <p:nvGraphicFramePr>
          <p:cNvPr id="10" name="Table 9"/>
          <p:cNvGraphicFramePr>
            <a:graphicFrameLocks noGrp="1"/>
          </p:cNvGraphicFramePr>
          <p:nvPr>
            <p:extLst>
              <p:ext uri="{D42A27DB-BD31-4B8C-83A1-F6EECF244321}">
                <p14:modId xmlns:p14="http://schemas.microsoft.com/office/powerpoint/2010/main" val="1841809775"/>
              </p:ext>
            </p:extLst>
          </p:nvPr>
        </p:nvGraphicFramePr>
        <p:xfrm>
          <a:off x="6096000" y="1808163"/>
          <a:ext cx="4072128" cy="4157155"/>
        </p:xfrm>
        <a:graphic>
          <a:graphicData uri="http://schemas.openxmlformats.org/drawingml/2006/table">
            <a:tbl>
              <a:tblPr firstRow="1" bandRow="1">
                <a:tableStyleId>{5C22544A-7EE6-4342-B048-85BDC9FD1C3A}</a:tableStyleId>
              </a:tblPr>
              <a:tblGrid>
                <a:gridCol w="4072128">
                  <a:extLst>
                    <a:ext uri="{9D8B030D-6E8A-4147-A177-3AD203B41FA5}">
                      <a16:colId xmlns:a16="http://schemas.microsoft.com/office/drawing/2014/main" val="20000"/>
                    </a:ext>
                  </a:extLst>
                </a:gridCol>
              </a:tblGrid>
              <a:tr h="566885">
                <a:tc>
                  <a:txBody>
                    <a:bodyPr/>
                    <a:lstStyle/>
                    <a:p>
                      <a:pPr algn="l"/>
                      <a:r>
                        <a:rPr lang="de-DE" sz="2400" b="0" dirty="0">
                          <a:solidFill>
                            <a:schemeClr val="tx1"/>
                          </a:solidFill>
                        </a:rPr>
                        <a:t>Value</a:t>
                      </a:r>
                    </a:p>
                  </a:txBody>
                  <a:tcPr>
                    <a:solidFill>
                      <a:schemeClr val="bg1">
                        <a:lumMod val="85000"/>
                      </a:schemeClr>
                    </a:solidFill>
                  </a:tcPr>
                </a:tc>
                <a:extLst>
                  <a:ext uri="{0D108BD9-81ED-4DB2-BD59-A6C34878D82A}">
                    <a16:rowId xmlns:a16="http://schemas.microsoft.com/office/drawing/2014/main" val="10000"/>
                  </a:ext>
                </a:extLst>
              </a:tr>
              <a:tr h="718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3200" dirty="0"/>
                        <a:t>{RND[5]}</a:t>
                      </a:r>
                    </a:p>
                  </a:txBody>
                  <a:tcPr>
                    <a:solidFill>
                      <a:schemeClr val="bg1">
                        <a:lumMod val="95000"/>
                      </a:schemeClr>
                    </a:solidFill>
                  </a:tcPr>
                </a:tc>
                <a:extLst>
                  <a:ext uri="{0D108BD9-81ED-4DB2-BD59-A6C34878D82A}">
                    <a16:rowId xmlns:a16="http://schemas.microsoft.com/office/drawing/2014/main" val="10001"/>
                  </a:ext>
                </a:extLst>
              </a:tr>
              <a:tr h="718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3200" dirty="0"/>
                        <a:t>{RND[3][9]}</a:t>
                      </a:r>
                    </a:p>
                  </a:txBody>
                  <a:tcPr>
                    <a:solidFill>
                      <a:schemeClr val="bg1">
                        <a:lumMod val="95000"/>
                      </a:schemeClr>
                    </a:solidFill>
                  </a:tcPr>
                </a:tc>
                <a:extLst>
                  <a:ext uri="{0D108BD9-81ED-4DB2-BD59-A6C34878D82A}">
                    <a16:rowId xmlns:a16="http://schemas.microsoft.com/office/drawing/2014/main" val="10002"/>
                  </a:ext>
                </a:extLst>
              </a:tr>
              <a:tr h="718054">
                <a:tc>
                  <a:txBody>
                    <a:bodyPr/>
                    <a:lstStyle/>
                    <a:p>
                      <a:r>
                        <a:rPr lang="en-US" sz="3200" dirty="0"/>
                        <a:t>{RANDOMTEXT[5]}</a:t>
                      </a:r>
                      <a:endParaRPr lang="de-DE" sz="3200" dirty="0"/>
                    </a:p>
                  </a:txBody>
                  <a:tcPr>
                    <a:solidFill>
                      <a:schemeClr val="bg1">
                        <a:lumMod val="95000"/>
                      </a:schemeClr>
                    </a:solidFill>
                  </a:tcPr>
                </a:tc>
                <a:extLst>
                  <a:ext uri="{0D108BD9-81ED-4DB2-BD59-A6C34878D82A}">
                    <a16:rowId xmlns:a16="http://schemas.microsoft.com/office/drawing/2014/main" val="10003"/>
                  </a:ext>
                </a:extLst>
              </a:tr>
              <a:tr h="718054">
                <a:tc>
                  <a:txBody>
                    <a:bodyPr/>
                    <a:lstStyle/>
                    <a:p>
                      <a:r>
                        <a:rPr lang="de-DE" sz="3200" dirty="0"/>
                        <a:t>{RNDDECIMAL[5][2]}</a:t>
                      </a:r>
                    </a:p>
                  </a:txBody>
                  <a:tcPr>
                    <a:solidFill>
                      <a:schemeClr val="bg1">
                        <a:lumMod val="95000"/>
                      </a:schemeClr>
                    </a:solidFill>
                  </a:tcPr>
                </a:tc>
                <a:extLst>
                  <a:ext uri="{0D108BD9-81ED-4DB2-BD59-A6C34878D82A}">
                    <a16:rowId xmlns:a16="http://schemas.microsoft.com/office/drawing/2014/main" val="10004"/>
                  </a:ext>
                </a:extLst>
              </a:tr>
              <a:tr h="718054">
                <a:tc>
                  <a:txBody>
                    <a:bodyPr/>
                    <a:lstStyle/>
                    <a:p>
                      <a:r>
                        <a:rPr lang="de-DE" sz="3200" dirty="0"/>
                        <a:t>+43/{RND[3]}/{RND[7]}</a:t>
                      </a:r>
                    </a:p>
                  </a:txBody>
                  <a:tcPr>
                    <a:solidFill>
                      <a:schemeClr val="bg1">
                        <a:lumMod val="95000"/>
                      </a:schemeClr>
                    </a:solidFill>
                  </a:tcPr>
                </a:tc>
                <a:extLst>
                  <a:ext uri="{0D108BD9-81ED-4DB2-BD59-A6C34878D82A}">
                    <a16:rowId xmlns:a16="http://schemas.microsoft.com/office/drawing/2014/main" val="1000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55524486"/>
              </p:ext>
            </p:extLst>
          </p:nvPr>
        </p:nvGraphicFramePr>
        <p:xfrm>
          <a:off x="1083135" y="1803568"/>
          <a:ext cx="4976353" cy="2002993"/>
        </p:xfrm>
        <a:graphic>
          <a:graphicData uri="http://schemas.openxmlformats.org/drawingml/2006/table">
            <a:tbl>
              <a:tblPr firstRow="1" bandRow="1">
                <a:tableStyleId>{5C22544A-7EE6-4342-B048-85BDC9FD1C3A}</a:tableStyleId>
              </a:tblPr>
              <a:tblGrid>
                <a:gridCol w="4976353">
                  <a:extLst>
                    <a:ext uri="{9D8B030D-6E8A-4147-A177-3AD203B41FA5}">
                      <a16:colId xmlns:a16="http://schemas.microsoft.com/office/drawing/2014/main" val="20000"/>
                    </a:ext>
                  </a:extLst>
                </a:gridCol>
              </a:tblGrid>
              <a:tr h="566885">
                <a:tc>
                  <a:txBody>
                    <a:bodyPr/>
                    <a:lstStyle/>
                    <a:p>
                      <a:pPr algn="l"/>
                      <a:r>
                        <a:rPr lang="de-DE" sz="2400" b="0" dirty="0">
                          <a:solidFill>
                            <a:schemeClr val="tx1"/>
                          </a:solidFill>
                        </a:rPr>
                        <a:t>Value</a:t>
                      </a:r>
                    </a:p>
                  </a:txBody>
                  <a:tcPr>
                    <a:solidFill>
                      <a:schemeClr val="bg1">
                        <a:lumMod val="85000"/>
                      </a:schemeClr>
                    </a:solidFill>
                  </a:tcPr>
                </a:tc>
                <a:extLst>
                  <a:ext uri="{0D108BD9-81ED-4DB2-BD59-A6C34878D82A}">
                    <a16:rowId xmlns:a16="http://schemas.microsoft.com/office/drawing/2014/main" val="10000"/>
                  </a:ext>
                </a:extLst>
              </a:tr>
              <a:tr h="718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a:t>{&lt;Syntax&gt;} </a:t>
                      </a:r>
                      <a:endParaRPr lang="de-DE" sz="3200" dirty="0"/>
                    </a:p>
                  </a:txBody>
                  <a:tcPr>
                    <a:solidFill>
                      <a:schemeClr val="bg1">
                        <a:lumMod val="95000"/>
                      </a:schemeClr>
                    </a:solidFill>
                  </a:tcPr>
                </a:tc>
                <a:extLst>
                  <a:ext uri="{0D108BD9-81ED-4DB2-BD59-A6C34878D82A}">
                    <a16:rowId xmlns:a16="http://schemas.microsoft.com/office/drawing/2014/main" val="10001"/>
                  </a:ext>
                </a:extLst>
              </a:tr>
              <a:tr h="718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a:t>{&lt;Command&gt;[&lt;Parameter&gt;]}</a:t>
                      </a:r>
                      <a:endParaRPr lang="de-DE" sz="3200" dirty="0"/>
                    </a:p>
                  </a:txBody>
                  <a:tcPr>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6388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MATH Expressions</a:t>
            </a:r>
            <a:endParaRPr lang="de-DE" dirty="0"/>
          </a:p>
        </p:txBody>
      </p:sp>
      <p:graphicFrame>
        <p:nvGraphicFramePr>
          <p:cNvPr id="12" name="Table 11"/>
          <p:cNvGraphicFramePr>
            <a:graphicFrameLocks noGrp="1"/>
          </p:cNvGraphicFramePr>
          <p:nvPr>
            <p:extLst>
              <p:ext uri="{D42A27DB-BD31-4B8C-83A1-F6EECF244321}">
                <p14:modId xmlns:p14="http://schemas.microsoft.com/office/powerpoint/2010/main" val="1942228866"/>
              </p:ext>
            </p:extLst>
          </p:nvPr>
        </p:nvGraphicFramePr>
        <p:xfrm>
          <a:off x="758858" y="2393706"/>
          <a:ext cx="10679723" cy="1603863"/>
        </p:xfrm>
        <a:graphic>
          <a:graphicData uri="http://schemas.openxmlformats.org/drawingml/2006/table">
            <a:tbl>
              <a:tblPr firstRow="1" bandRow="1">
                <a:tableStyleId>{5C22544A-7EE6-4342-B048-85BDC9FD1C3A}</a:tableStyleId>
              </a:tblPr>
              <a:tblGrid>
                <a:gridCol w="10679723">
                  <a:extLst>
                    <a:ext uri="{9D8B030D-6E8A-4147-A177-3AD203B41FA5}">
                      <a16:colId xmlns:a16="http://schemas.microsoft.com/office/drawing/2014/main" val="20000"/>
                    </a:ext>
                  </a:extLst>
                </a:gridCol>
              </a:tblGrid>
              <a:tr h="556537">
                <a:tc>
                  <a:txBody>
                    <a:bodyPr/>
                    <a:lstStyle/>
                    <a:p>
                      <a:pPr algn="l"/>
                      <a:r>
                        <a:rPr lang="de-DE" sz="2400" b="0" dirty="0">
                          <a:solidFill>
                            <a:schemeClr val="tx1"/>
                          </a:solidFill>
                        </a:rPr>
                        <a:t>Value</a:t>
                      </a:r>
                    </a:p>
                  </a:txBody>
                  <a:tcPr>
                    <a:solidFill>
                      <a:schemeClr val="bg1">
                        <a:lumMod val="85000"/>
                      </a:schemeClr>
                    </a:solidFill>
                  </a:tcPr>
                </a:tc>
                <a:extLst>
                  <a:ext uri="{0D108BD9-81ED-4DB2-BD59-A6C34878D82A}">
                    <a16:rowId xmlns:a16="http://schemas.microsoft.com/office/drawing/2014/main" val="10000"/>
                  </a:ext>
                </a:extLst>
              </a:tr>
              <a:tr h="1047326">
                <a:tc>
                  <a:txBody>
                    <a:bodyPr/>
                    <a:lstStyle/>
                    <a:p>
                      <a:pPr marL="0" indent="0" defTabSz="495199">
                        <a:lnSpc>
                          <a:spcPct val="100000"/>
                        </a:lnSpc>
                        <a:spcBef>
                          <a:spcPts val="0"/>
                        </a:spcBef>
                        <a:buFont typeface="Wingdings" panose="05000000000000000000" pitchFamily="2" charset="2"/>
                        <a:buNone/>
                        <a:defRPr/>
                      </a:pPr>
                      <a:r>
                        <a:rPr lang="en-US" sz="3200" dirty="0"/>
                        <a:t>{MATH[&lt;Value 1&gt;&lt;Operator&gt;&lt;Value 2&gt;..&lt;Operator&gt;&lt;Value n&gt;]}</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2069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MATH Example</a:t>
            </a:r>
            <a:endParaRPr lang="de-DE" dirty="0"/>
          </a:p>
        </p:txBody>
      </p:sp>
      <p:graphicFrame>
        <p:nvGraphicFramePr>
          <p:cNvPr id="12" name="Table 11"/>
          <p:cNvGraphicFramePr>
            <a:graphicFrameLocks noGrp="1"/>
          </p:cNvGraphicFramePr>
          <p:nvPr>
            <p:extLst>
              <p:ext uri="{D42A27DB-BD31-4B8C-83A1-F6EECF244321}">
                <p14:modId xmlns:p14="http://schemas.microsoft.com/office/powerpoint/2010/main" val="1148029243"/>
              </p:ext>
            </p:extLst>
          </p:nvPr>
        </p:nvGraphicFramePr>
        <p:xfrm>
          <a:off x="4654857" y="2393706"/>
          <a:ext cx="2887725" cy="1603863"/>
        </p:xfrm>
        <a:graphic>
          <a:graphicData uri="http://schemas.openxmlformats.org/drawingml/2006/table">
            <a:tbl>
              <a:tblPr firstRow="1" bandRow="1">
                <a:tableStyleId>{5C22544A-7EE6-4342-B048-85BDC9FD1C3A}</a:tableStyleId>
              </a:tblPr>
              <a:tblGrid>
                <a:gridCol w="2887725">
                  <a:extLst>
                    <a:ext uri="{9D8B030D-6E8A-4147-A177-3AD203B41FA5}">
                      <a16:colId xmlns:a16="http://schemas.microsoft.com/office/drawing/2014/main" val="20000"/>
                    </a:ext>
                  </a:extLst>
                </a:gridCol>
              </a:tblGrid>
              <a:tr h="556537">
                <a:tc>
                  <a:txBody>
                    <a:bodyPr/>
                    <a:lstStyle/>
                    <a:p>
                      <a:pPr algn="l"/>
                      <a:r>
                        <a:rPr lang="de-DE" sz="2400" b="0" dirty="0">
                          <a:solidFill>
                            <a:schemeClr val="tx1"/>
                          </a:solidFill>
                        </a:rPr>
                        <a:t>Value</a:t>
                      </a:r>
                    </a:p>
                  </a:txBody>
                  <a:tcPr>
                    <a:solidFill>
                      <a:schemeClr val="bg1">
                        <a:lumMod val="85000"/>
                      </a:schemeClr>
                    </a:solidFill>
                  </a:tcPr>
                </a:tc>
                <a:extLst>
                  <a:ext uri="{0D108BD9-81ED-4DB2-BD59-A6C34878D82A}">
                    <a16:rowId xmlns:a16="http://schemas.microsoft.com/office/drawing/2014/main" val="10000"/>
                  </a:ext>
                </a:extLst>
              </a:tr>
              <a:tr h="1047326">
                <a:tc>
                  <a:txBody>
                    <a:bodyPr/>
                    <a:lstStyle/>
                    <a:p>
                      <a:pPr marL="0" indent="0" defTabSz="495199">
                        <a:lnSpc>
                          <a:spcPct val="100000"/>
                        </a:lnSpc>
                        <a:spcBef>
                          <a:spcPts val="0"/>
                        </a:spcBef>
                        <a:buFont typeface="Wingdings" panose="05000000000000000000" pitchFamily="2" charset="2"/>
                        <a:buNone/>
                        <a:defRPr/>
                      </a:pPr>
                      <a:r>
                        <a:rPr lang="en-US" sz="3200" dirty="0"/>
                        <a:t>{MATH[10*4.5]}</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1086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27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GETTING STARTED</a:t>
            </a:r>
          </a:p>
        </p:txBody>
      </p:sp>
      <p:sp>
        <p:nvSpPr>
          <p:cNvPr id="3" name="Content Placeholder 2"/>
          <p:cNvSpPr>
            <a:spLocks noGrp="1"/>
          </p:cNvSpPr>
          <p:nvPr>
            <p:ph sz="half" idx="1"/>
          </p:nvPr>
        </p:nvSpPr>
        <p:spPr/>
        <p:txBody>
          <a:bodyPr/>
          <a:lstStyle/>
          <a:p>
            <a:r>
              <a:rPr lang="de-DE" dirty="0"/>
              <a:t>Introduction to Tosca</a:t>
            </a:r>
          </a:p>
        </p:txBody>
      </p:sp>
    </p:spTree>
    <p:extLst>
      <p:ext uri="{BB962C8B-B14F-4D97-AF65-F5344CB8AC3E}">
        <p14:creationId xmlns:p14="http://schemas.microsoft.com/office/powerpoint/2010/main" val="172926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610100" y="1258888"/>
            <a:ext cx="6720289" cy="2585323"/>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TestStep Value</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Element representing a control of the SUT that can be steered by entered test data </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047" y="1637149"/>
            <a:ext cx="2057400" cy="1828800"/>
          </a:xfrm>
          <a:prstGeom prst="rect">
            <a:avLst/>
          </a:prstGeom>
        </p:spPr>
      </p:pic>
    </p:spTree>
    <p:extLst>
      <p:ext uri="{BB962C8B-B14F-4D97-AF65-F5344CB8AC3E}">
        <p14:creationId xmlns:p14="http://schemas.microsoft.com/office/powerpoint/2010/main" val="92206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Steer a Control</a:t>
            </a:r>
          </a:p>
        </p:txBody>
      </p:sp>
      <p:sp>
        <p:nvSpPr>
          <p:cNvPr id="3" name="Content Placeholder 2"/>
          <p:cNvSpPr>
            <a:spLocks noGrp="1"/>
          </p:cNvSpPr>
          <p:nvPr>
            <p:ph sz="half" idx="1"/>
          </p:nvPr>
        </p:nvSpPr>
        <p:spPr/>
        <p:txBody>
          <a:bodyPr>
            <a:normAutofit fontScale="25000" lnSpcReduction="20000"/>
          </a:bodyPr>
          <a:lstStyle/>
          <a:p>
            <a:pPr marL="514350" indent="-514350">
              <a:lnSpc>
                <a:spcPct val="170000"/>
              </a:lnSpc>
              <a:buAutoNum type="arabicPeriod"/>
            </a:pPr>
            <a:r>
              <a:rPr lang="en-US" sz="11200" dirty="0"/>
              <a:t>Locate the necessary control within a TestStep</a:t>
            </a:r>
          </a:p>
          <a:p>
            <a:pPr marL="514350" indent="-514350">
              <a:lnSpc>
                <a:spcPct val="170000"/>
              </a:lnSpc>
              <a:buFont typeface="Wingdings" panose="05000000000000000000" pitchFamily="2" charset="2"/>
              <a:buAutoNum type="arabicPeriod"/>
            </a:pPr>
            <a:r>
              <a:rPr lang="en-US" sz="11200" dirty="0"/>
              <a:t>Enter the appropriate Value</a:t>
            </a:r>
          </a:p>
          <a:p>
            <a:pPr marL="514350" indent="-514350">
              <a:lnSpc>
                <a:spcPct val="170000"/>
              </a:lnSpc>
              <a:buFont typeface="Wingdings" panose="05000000000000000000" pitchFamily="2" charset="2"/>
              <a:buAutoNum type="arabicPeriod"/>
            </a:pPr>
            <a:r>
              <a:rPr lang="en-US" sz="11200" dirty="0"/>
              <a:t>Enter steering instructions using ActionMode and </a:t>
            </a:r>
            <a:r>
              <a:rPr lang="en-US" sz="11200" dirty="0" err="1"/>
              <a:t>DataType</a:t>
            </a:r>
            <a:endParaRPr lang="de-DE" sz="11200" dirty="0"/>
          </a:p>
          <a:p>
            <a:r>
              <a:rPr lang="en-US" dirty="0"/>
              <a:t> </a:t>
            </a:r>
          </a:p>
          <a:p>
            <a:pPr marL="514350" indent="-514350">
              <a:buAutoNum type="arabicPeriod"/>
            </a:pPr>
            <a:endParaRPr lang="en-US" dirty="0"/>
          </a:p>
          <a:p>
            <a:pPr marL="514350" indent="-514350">
              <a:buAutoNum type="arabicPeriod"/>
            </a:pPr>
            <a:endParaRPr lang="en-US" dirty="0"/>
          </a:p>
          <a:p>
            <a:r>
              <a:rPr lang="en-US" dirty="0"/>
              <a:t> </a:t>
            </a:r>
          </a:p>
        </p:txBody>
      </p:sp>
    </p:spTree>
    <p:extLst>
      <p:ext uri="{BB962C8B-B14F-4D97-AF65-F5344CB8AC3E}">
        <p14:creationId xmlns:p14="http://schemas.microsoft.com/office/powerpoint/2010/main" val="229348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4a</a:t>
            </a:r>
            <a:r>
              <a:rPr lang="en-US" dirty="0"/>
              <a:t> TestStepValues</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4b</a:t>
            </a:r>
            <a:r>
              <a:rPr lang="en-US" dirty="0"/>
              <a:t> Random Values</a:t>
            </a:r>
            <a:endParaRPr lang="de-DE" dirty="0"/>
          </a:p>
        </p:txBody>
      </p:sp>
    </p:spTree>
    <p:extLst>
      <p:ext uri="{BB962C8B-B14F-4D97-AF65-F5344CB8AC3E}">
        <p14:creationId xmlns:p14="http://schemas.microsoft.com/office/powerpoint/2010/main" val="327765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05</a:t>
            </a:r>
          </a:p>
        </p:txBody>
      </p:sp>
      <p:sp>
        <p:nvSpPr>
          <p:cNvPr id="3" name="Content Placeholder 2"/>
          <p:cNvSpPr>
            <a:spLocks noGrp="1"/>
          </p:cNvSpPr>
          <p:nvPr>
            <p:ph sz="half" idx="1"/>
          </p:nvPr>
        </p:nvSpPr>
        <p:spPr/>
        <p:txBody>
          <a:bodyPr/>
          <a:lstStyle/>
          <a:p>
            <a:r>
              <a:rPr lang="de-DE" dirty="0"/>
              <a:t>Dynamic Dates</a:t>
            </a:r>
          </a:p>
        </p:txBody>
      </p:sp>
    </p:spTree>
    <p:extLst>
      <p:ext uri="{BB962C8B-B14F-4D97-AF65-F5344CB8AC3E}">
        <p14:creationId xmlns:p14="http://schemas.microsoft.com/office/powerpoint/2010/main" val="143723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Dynamic Date Expression</a:t>
            </a:r>
            <a:endParaRPr lang="de-DE" dirty="0"/>
          </a:p>
        </p:txBody>
      </p:sp>
      <p:graphicFrame>
        <p:nvGraphicFramePr>
          <p:cNvPr id="12" name="Table 11"/>
          <p:cNvGraphicFramePr>
            <a:graphicFrameLocks noGrp="1"/>
          </p:cNvGraphicFramePr>
          <p:nvPr>
            <p:extLst>
              <p:ext uri="{D42A27DB-BD31-4B8C-83A1-F6EECF244321}">
                <p14:modId xmlns:p14="http://schemas.microsoft.com/office/powerpoint/2010/main" val="3178609756"/>
              </p:ext>
            </p:extLst>
          </p:nvPr>
        </p:nvGraphicFramePr>
        <p:xfrm>
          <a:off x="2587658" y="2380643"/>
          <a:ext cx="7000479" cy="1603863"/>
        </p:xfrm>
        <a:graphic>
          <a:graphicData uri="http://schemas.openxmlformats.org/drawingml/2006/table">
            <a:tbl>
              <a:tblPr firstRow="1" bandRow="1">
                <a:tableStyleId>{5C22544A-7EE6-4342-B048-85BDC9FD1C3A}</a:tableStyleId>
              </a:tblPr>
              <a:tblGrid>
                <a:gridCol w="7000479">
                  <a:extLst>
                    <a:ext uri="{9D8B030D-6E8A-4147-A177-3AD203B41FA5}">
                      <a16:colId xmlns:a16="http://schemas.microsoft.com/office/drawing/2014/main" val="20000"/>
                    </a:ext>
                  </a:extLst>
                </a:gridCol>
              </a:tblGrid>
              <a:tr h="556537">
                <a:tc>
                  <a:txBody>
                    <a:bodyPr/>
                    <a:lstStyle/>
                    <a:p>
                      <a:pPr algn="l"/>
                      <a:r>
                        <a:rPr lang="de-DE" sz="2400" b="0" dirty="0">
                          <a:solidFill>
                            <a:schemeClr val="tx1"/>
                          </a:solidFill>
                        </a:rPr>
                        <a:t>Syntax</a:t>
                      </a:r>
                    </a:p>
                  </a:txBody>
                  <a:tcPr>
                    <a:solidFill>
                      <a:schemeClr val="bg1">
                        <a:lumMod val="85000"/>
                      </a:schemeClr>
                    </a:solidFill>
                  </a:tcPr>
                </a:tc>
                <a:extLst>
                  <a:ext uri="{0D108BD9-81ED-4DB2-BD59-A6C34878D82A}">
                    <a16:rowId xmlns:a16="http://schemas.microsoft.com/office/drawing/2014/main" val="10000"/>
                  </a:ext>
                </a:extLst>
              </a:tr>
              <a:tr h="1047326">
                <a:tc>
                  <a:txBody>
                    <a:bodyPr/>
                    <a:lstStyle/>
                    <a:p>
                      <a:pPr marL="0" indent="0" defTabSz="473842">
                        <a:spcBef>
                          <a:spcPts val="0"/>
                        </a:spcBef>
                        <a:spcAft>
                          <a:spcPts val="300"/>
                        </a:spcAft>
                        <a:buFont typeface="Wingdings" panose="05000000000000000000" pitchFamily="2" charset="2"/>
                        <a:buNone/>
                        <a:defRPr/>
                      </a:pPr>
                      <a:r>
                        <a:rPr lang="en-US" sz="3200" dirty="0"/>
                        <a:t>{EXPRESSION[</a:t>
                      </a:r>
                      <a:r>
                        <a:rPr lang="en-US" sz="3200" dirty="0" err="1"/>
                        <a:t>Basedate</a:t>
                      </a:r>
                      <a:r>
                        <a:rPr lang="en-US" sz="3200" dirty="0"/>
                        <a:t>][Offset][Format]}</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3122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defTabSz="473842">
              <a:spcBef>
                <a:spcPts val="0"/>
              </a:spcBef>
              <a:spcAft>
                <a:spcPts val="300"/>
              </a:spcAft>
              <a:defRPr/>
            </a:pPr>
            <a:r>
              <a:rPr lang="en-US" dirty="0"/>
              <a:t>{</a:t>
            </a:r>
            <a:r>
              <a:rPr lang="en-US" dirty="0">
                <a:solidFill>
                  <a:srgbClr val="7030A0"/>
                </a:solidFill>
              </a:rPr>
              <a:t>EXPRESSION</a:t>
            </a:r>
            <a:r>
              <a:rPr lang="en-US" dirty="0">
                <a:solidFill>
                  <a:schemeClr val="tx1"/>
                </a:solidFill>
              </a:rPr>
              <a:t>[</a:t>
            </a:r>
            <a:r>
              <a:rPr lang="en-US" dirty="0" err="1">
                <a:solidFill>
                  <a:srgbClr val="084B7D"/>
                </a:solidFill>
              </a:rPr>
              <a:t>Basedate</a:t>
            </a:r>
            <a:r>
              <a:rPr lang="en-US" dirty="0">
                <a:solidFill>
                  <a:schemeClr val="tx1"/>
                </a:solidFill>
              </a:rPr>
              <a:t>][</a:t>
            </a:r>
            <a:r>
              <a:rPr lang="en-US" dirty="0">
                <a:solidFill>
                  <a:srgbClr val="C00000"/>
                </a:solidFill>
              </a:rPr>
              <a:t>Offset</a:t>
            </a:r>
            <a:r>
              <a:rPr lang="en-US" dirty="0">
                <a:solidFill>
                  <a:schemeClr val="tx1"/>
                </a:solidFill>
              </a:rPr>
              <a:t>][</a:t>
            </a:r>
            <a:r>
              <a:rPr lang="en-US" dirty="0">
                <a:solidFill>
                  <a:srgbClr val="00B050"/>
                </a:solidFill>
              </a:rPr>
              <a:t>Format</a:t>
            </a:r>
            <a:r>
              <a:rPr lang="en-US" dirty="0">
                <a:solidFill>
                  <a:schemeClr val="tx1"/>
                </a:solidFill>
              </a:rPr>
              <a:t>]</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3257466222"/>
              </p:ext>
            </p:extLst>
          </p:nvPr>
        </p:nvGraphicFramePr>
        <p:xfrm>
          <a:off x="3772930" y="2021762"/>
          <a:ext cx="2124656" cy="3640975"/>
        </p:xfrm>
        <a:graphic>
          <a:graphicData uri="http://schemas.openxmlformats.org/drawingml/2006/table">
            <a:tbl>
              <a:tblPr firstRow="1" bandRow="1">
                <a:tableStyleId>{5C22544A-7EE6-4342-B048-85BDC9FD1C3A}</a:tableStyleId>
              </a:tblPr>
              <a:tblGrid>
                <a:gridCol w="2124656">
                  <a:extLst>
                    <a:ext uri="{9D8B030D-6E8A-4147-A177-3AD203B41FA5}">
                      <a16:colId xmlns:a16="http://schemas.microsoft.com/office/drawing/2014/main" val="20000"/>
                    </a:ext>
                  </a:extLst>
                </a:gridCol>
              </a:tblGrid>
              <a:tr h="486295">
                <a:tc>
                  <a:txBody>
                    <a:bodyPr/>
                    <a:lstStyle/>
                    <a:p>
                      <a:pPr algn="ctr"/>
                      <a:r>
                        <a:rPr lang="en-US" sz="2400" b="0" dirty="0" err="1">
                          <a:solidFill>
                            <a:srgbClr val="084B7D"/>
                          </a:solidFill>
                        </a:rPr>
                        <a:t>Basedate</a:t>
                      </a:r>
                      <a:r>
                        <a:rPr lang="en-US" sz="2400" b="0" dirty="0">
                          <a:solidFill>
                            <a:srgbClr val="084B7D"/>
                          </a:solidFill>
                        </a:rPr>
                        <a:t>*</a:t>
                      </a:r>
                      <a:endParaRPr lang="de-DE" sz="2400" b="0" dirty="0">
                        <a:solidFill>
                          <a:srgbClr val="084B7D"/>
                        </a:solidFill>
                      </a:endParaRPr>
                    </a:p>
                  </a:txBody>
                  <a:tcPr>
                    <a:solidFill>
                      <a:schemeClr val="bg1">
                        <a:lumMod val="85000"/>
                      </a:schemeClr>
                    </a:solidFill>
                  </a:tcPr>
                </a:tc>
                <a:extLst>
                  <a:ext uri="{0D108BD9-81ED-4DB2-BD59-A6C34878D82A}">
                    <a16:rowId xmlns:a16="http://schemas.microsoft.com/office/drawing/2014/main" val="10000"/>
                  </a:ext>
                </a:extLst>
              </a:tr>
              <a:tr h="2447682">
                <a:tc>
                  <a:txBody>
                    <a:bodyPr/>
                    <a:lstStyle/>
                    <a:p>
                      <a:pPr marL="0" indent="0" defTabSz="473842">
                        <a:spcBef>
                          <a:spcPts val="0"/>
                        </a:spcBef>
                        <a:spcAft>
                          <a:spcPts val="300"/>
                        </a:spcAft>
                        <a:buFont typeface="Wingdings" panose="05000000000000000000" pitchFamily="2" charset="2"/>
                        <a:buNone/>
                        <a:defRPr/>
                      </a:pPr>
                      <a:r>
                        <a:rPr lang="en-US" sz="2800" dirty="0"/>
                        <a:t>*According</a:t>
                      </a:r>
                      <a:r>
                        <a:rPr lang="en-US" sz="2800" baseline="0" dirty="0"/>
                        <a:t> to Tosca date format defined in the Settings</a:t>
                      </a:r>
                    </a:p>
                    <a:p>
                      <a:pPr marL="0" indent="0" defTabSz="473842">
                        <a:spcBef>
                          <a:spcPts val="0"/>
                        </a:spcBef>
                        <a:spcAft>
                          <a:spcPts val="300"/>
                        </a:spcAft>
                        <a:buFont typeface="Wingdings" panose="05000000000000000000" pitchFamily="2" charset="2"/>
                        <a:buNone/>
                        <a:defRPr/>
                      </a:pPr>
                      <a:endParaRPr lang="en-US" sz="2800" baseline="0" dirty="0"/>
                    </a:p>
                    <a:p>
                      <a:pPr marL="0" indent="0" defTabSz="473842">
                        <a:spcBef>
                          <a:spcPts val="0"/>
                        </a:spcBef>
                        <a:spcAft>
                          <a:spcPts val="300"/>
                        </a:spcAft>
                        <a:buFont typeface="Wingdings" panose="05000000000000000000" pitchFamily="2" charset="2"/>
                        <a:buNone/>
                        <a:defRPr/>
                      </a:pPr>
                      <a:r>
                        <a:rPr lang="en-US" sz="2800" baseline="0" dirty="0"/>
                        <a:t>25.12.16</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01025908"/>
              </p:ext>
            </p:extLst>
          </p:nvPr>
        </p:nvGraphicFramePr>
        <p:xfrm>
          <a:off x="6347253" y="2021763"/>
          <a:ext cx="2124656" cy="2004337"/>
        </p:xfrm>
        <a:graphic>
          <a:graphicData uri="http://schemas.openxmlformats.org/drawingml/2006/table">
            <a:tbl>
              <a:tblPr firstRow="1" bandRow="1">
                <a:tableStyleId>{5C22544A-7EE6-4342-B048-85BDC9FD1C3A}</a:tableStyleId>
              </a:tblPr>
              <a:tblGrid>
                <a:gridCol w="2124656">
                  <a:extLst>
                    <a:ext uri="{9D8B030D-6E8A-4147-A177-3AD203B41FA5}">
                      <a16:colId xmlns:a16="http://schemas.microsoft.com/office/drawing/2014/main" val="20000"/>
                    </a:ext>
                  </a:extLst>
                </a:gridCol>
              </a:tblGrid>
              <a:tr h="556537">
                <a:tc>
                  <a:txBody>
                    <a:bodyPr/>
                    <a:lstStyle/>
                    <a:p>
                      <a:pPr algn="ctr"/>
                      <a:r>
                        <a:rPr lang="de-DE" sz="2400" b="0" dirty="0">
                          <a:solidFill>
                            <a:srgbClr val="C00000"/>
                          </a:solidFill>
                        </a:rPr>
                        <a:t>Offset</a:t>
                      </a:r>
                    </a:p>
                  </a:txBody>
                  <a:tcPr>
                    <a:solidFill>
                      <a:schemeClr val="bg1">
                        <a:lumMod val="85000"/>
                      </a:schemeClr>
                    </a:solidFill>
                  </a:tcPr>
                </a:tc>
                <a:extLst>
                  <a:ext uri="{0D108BD9-81ED-4DB2-BD59-A6C34878D82A}">
                    <a16:rowId xmlns:a16="http://schemas.microsoft.com/office/drawing/2014/main" val="10000"/>
                  </a:ext>
                </a:extLst>
              </a:tr>
              <a:tr h="1047326">
                <a:tc>
                  <a:txBody>
                    <a:bodyPr/>
                    <a:lstStyle/>
                    <a:p>
                      <a:pPr marL="0" indent="0" defTabSz="473842">
                        <a:spcBef>
                          <a:spcPts val="0"/>
                        </a:spcBef>
                        <a:spcAft>
                          <a:spcPts val="300"/>
                        </a:spcAft>
                        <a:buFont typeface="Wingdings" panose="05000000000000000000" pitchFamily="2" charset="2"/>
                        <a:buNone/>
                        <a:defRPr/>
                      </a:pPr>
                      <a:r>
                        <a:rPr lang="en-US" sz="2800" dirty="0"/>
                        <a:t>+2y</a:t>
                      </a:r>
                    </a:p>
                    <a:p>
                      <a:pPr marL="0" indent="0" defTabSz="473842">
                        <a:spcBef>
                          <a:spcPts val="0"/>
                        </a:spcBef>
                        <a:spcAft>
                          <a:spcPts val="300"/>
                        </a:spcAft>
                        <a:buFont typeface="Wingdings" panose="05000000000000000000" pitchFamily="2" charset="2"/>
                        <a:buNone/>
                        <a:defRPr/>
                      </a:pPr>
                      <a:r>
                        <a:rPr lang="en-US" sz="2800" dirty="0"/>
                        <a:t>-4M</a:t>
                      </a:r>
                    </a:p>
                    <a:p>
                      <a:pPr marL="0" indent="0" defTabSz="473842">
                        <a:spcBef>
                          <a:spcPts val="0"/>
                        </a:spcBef>
                        <a:spcAft>
                          <a:spcPts val="300"/>
                        </a:spcAft>
                        <a:buFont typeface="Wingdings" panose="05000000000000000000" pitchFamily="2" charset="2"/>
                        <a:buNone/>
                        <a:defRPr/>
                      </a:pPr>
                      <a:r>
                        <a:rPr lang="en-US" sz="2800" dirty="0"/>
                        <a:t>+2w</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816805264"/>
              </p:ext>
            </p:extLst>
          </p:nvPr>
        </p:nvGraphicFramePr>
        <p:xfrm>
          <a:off x="8896864" y="2021763"/>
          <a:ext cx="2124656" cy="4328437"/>
        </p:xfrm>
        <a:graphic>
          <a:graphicData uri="http://schemas.openxmlformats.org/drawingml/2006/table">
            <a:tbl>
              <a:tblPr firstRow="1" bandRow="1">
                <a:tableStyleId>{5C22544A-7EE6-4342-B048-85BDC9FD1C3A}</a:tableStyleId>
              </a:tblPr>
              <a:tblGrid>
                <a:gridCol w="2124656">
                  <a:extLst>
                    <a:ext uri="{9D8B030D-6E8A-4147-A177-3AD203B41FA5}">
                      <a16:colId xmlns:a16="http://schemas.microsoft.com/office/drawing/2014/main" val="20000"/>
                    </a:ext>
                  </a:extLst>
                </a:gridCol>
              </a:tblGrid>
              <a:tr h="556537">
                <a:tc>
                  <a:txBody>
                    <a:bodyPr/>
                    <a:lstStyle/>
                    <a:p>
                      <a:pPr algn="ctr"/>
                      <a:r>
                        <a:rPr lang="de-DE" sz="2400" b="0" dirty="0">
                          <a:solidFill>
                            <a:srgbClr val="00B050"/>
                          </a:solidFill>
                        </a:rPr>
                        <a:t>Format</a:t>
                      </a:r>
                    </a:p>
                  </a:txBody>
                  <a:tcPr>
                    <a:solidFill>
                      <a:schemeClr val="bg1">
                        <a:lumMod val="85000"/>
                      </a:schemeClr>
                    </a:solidFill>
                  </a:tcPr>
                </a:tc>
                <a:extLst>
                  <a:ext uri="{0D108BD9-81ED-4DB2-BD59-A6C34878D82A}">
                    <a16:rowId xmlns:a16="http://schemas.microsoft.com/office/drawing/2014/main" val="10000"/>
                  </a:ext>
                </a:extLst>
              </a:tr>
              <a:tr h="1047326">
                <a:tc>
                  <a:txBody>
                    <a:bodyPr/>
                    <a:lstStyle/>
                    <a:p>
                      <a:pPr marL="0" indent="0" defTabSz="473842">
                        <a:spcBef>
                          <a:spcPts val="0"/>
                        </a:spcBef>
                        <a:spcAft>
                          <a:spcPts val="300"/>
                        </a:spcAft>
                        <a:buFont typeface="Wingdings" panose="05000000000000000000" pitchFamily="2" charset="2"/>
                        <a:buNone/>
                        <a:defRPr/>
                      </a:pPr>
                      <a:r>
                        <a:rPr lang="en-US" sz="2800" dirty="0" err="1"/>
                        <a:t>dd</a:t>
                      </a:r>
                      <a:endParaRPr lang="en-US" sz="2800" baseline="0" dirty="0"/>
                    </a:p>
                    <a:p>
                      <a:pPr marL="0" indent="0" defTabSz="473842">
                        <a:spcBef>
                          <a:spcPts val="0"/>
                        </a:spcBef>
                        <a:spcAft>
                          <a:spcPts val="300"/>
                        </a:spcAft>
                        <a:buFont typeface="Wingdings" panose="05000000000000000000" pitchFamily="2" charset="2"/>
                        <a:buNone/>
                        <a:defRPr/>
                      </a:pPr>
                      <a:r>
                        <a:rPr lang="en-US" sz="2800" baseline="0" dirty="0"/>
                        <a:t>%d</a:t>
                      </a:r>
                    </a:p>
                    <a:p>
                      <a:pPr marL="0" indent="0" defTabSz="473842">
                        <a:spcBef>
                          <a:spcPts val="0"/>
                        </a:spcBef>
                        <a:spcAft>
                          <a:spcPts val="300"/>
                        </a:spcAft>
                        <a:buFont typeface="Wingdings" panose="05000000000000000000" pitchFamily="2" charset="2"/>
                        <a:buNone/>
                        <a:defRPr/>
                      </a:pPr>
                      <a:r>
                        <a:rPr lang="en-US" sz="2800" baseline="0" dirty="0" err="1"/>
                        <a:t>yy</a:t>
                      </a:r>
                      <a:endParaRPr lang="en-US" sz="2800" baseline="0" dirty="0"/>
                    </a:p>
                    <a:p>
                      <a:pPr marL="0" indent="0" defTabSz="473842">
                        <a:spcBef>
                          <a:spcPts val="0"/>
                        </a:spcBef>
                        <a:spcAft>
                          <a:spcPts val="300"/>
                        </a:spcAft>
                        <a:buFont typeface="Wingdings" panose="05000000000000000000" pitchFamily="2" charset="2"/>
                        <a:buNone/>
                        <a:defRPr/>
                      </a:pPr>
                      <a:r>
                        <a:rPr lang="en-US" sz="2800" baseline="0" dirty="0" err="1"/>
                        <a:t>yyyy</a:t>
                      </a:r>
                      <a:endParaRPr lang="en-US" sz="2800" baseline="0" dirty="0"/>
                    </a:p>
                    <a:p>
                      <a:pPr marL="0" indent="0" defTabSz="473842">
                        <a:spcBef>
                          <a:spcPts val="0"/>
                        </a:spcBef>
                        <a:spcAft>
                          <a:spcPts val="300"/>
                        </a:spcAft>
                        <a:buFont typeface="Wingdings" panose="05000000000000000000" pitchFamily="2" charset="2"/>
                        <a:buNone/>
                        <a:defRPr/>
                      </a:pPr>
                      <a:r>
                        <a:rPr lang="en-US" sz="2800" baseline="0" dirty="0"/>
                        <a:t>%M</a:t>
                      </a:r>
                    </a:p>
                    <a:p>
                      <a:pPr marL="0" indent="0" defTabSz="473842">
                        <a:spcBef>
                          <a:spcPts val="0"/>
                        </a:spcBef>
                        <a:spcAft>
                          <a:spcPts val="300"/>
                        </a:spcAft>
                        <a:buFont typeface="Wingdings" panose="05000000000000000000" pitchFamily="2" charset="2"/>
                        <a:buNone/>
                        <a:defRPr/>
                      </a:pPr>
                      <a:r>
                        <a:rPr lang="en-US" sz="2800" baseline="0" dirty="0"/>
                        <a:t>MM</a:t>
                      </a:r>
                    </a:p>
                    <a:p>
                      <a:pPr marL="0" indent="0" defTabSz="473842">
                        <a:spcBef>
                          <a:spcPts val="0"/>
                        </a:spcBef>
                        <a:spcAft>
                          <a:spcPts val="300"/>
                        </a:spcAft>
                        <a:buFont typeface="Wingdings" panose="05000000000000000000" pitchFamily="2" charset="2"/>
                        <a:buNone/>
                        <a:defRPr/>
                      </a:pPr>
                      <a:r>
                        <a:rPr lang="en-US" sz="2800" baseline="0" dirty="0"/>
                        <a:t>MMM</a:t>
                      </a:r>
                    </a:p>
                    <a:p>
                      <a:pPr marL="0" indent="0" defTabSz="473842">
                        <a:spcBef>
                          <a:spcPts val="0"/>
                        </a:spcBef>
                        <a:spcAft>
                          <a:spcPts val="300"/>
                        </a:spcAft>
                        <a:buFont typeface="Wingdings" panose="05000000000000000000" pitchFamily="2" charset="2"/>
                        <a:buNone/>
                        <a:defRPr/>
                      </a:pPr>
                      <a:r>
                        <a:rPr lang="en-US" sz="2800" baseline="0" dirty="0"/>
                        <a:t>MMMM</a:t>
                      </a:r>
                      <a:endParaRPr lang="en-US" sz="2800" dirty="0"/>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48573942"/>
              </p:ext>
            </p:extLst>
          </p:nvPr>
        </p:nvGraphicFramePr>
        <p:xfrm>
          <a:off x="1169773" y="2021763"/>
          <a:ext cx="2124656" cy="2933977"/>
        </p:xfrm>
        <a:graphic>
          <a:graphicData uri="http://schemas.openxmlformats.org/drawingml/2006/table">
            <a:tbl>
              <a:tblPr firstRow="1" bandRow="1">
                <a:tableStyleId>{5C22544A-7EE6-4342-B048-85BDC9FD1C3A}</a:tableStyleId>
              </a:tblPr>
              <a:tblGrid>
                <a:gridCol w="2124656">
                  <a:extLst>
                    <a:ext uri="{9D8B030D-6E8A-4147-A177-3AD203B41FA5}">
                      <a16:colId xmlns:a16="http://schemas.microsoft.com/office/drawing/2014/main" val="20000"/>
                    </a:ext>
                  </a:extLst>
                </a:gridCol>
              </a:tblGrid>
              <a:tr h="556537">
                <a:tc>
                  <a:txBody>
                    <a:bodyPr/>
                    <a:lstStyle/>
                    <a:p>
                      <a:pPr algn="ctr"/>
                      <a:r>
                        <a:rPr lang="en-US" sz="2400" b="0" dirty="0">
                          <a:solidFill>
                            <a:srgbClr val="7030A0"/>
                          </a:solidFill>
                        </a:rPr>
                        <a:t>Expression</a:t>
                      </a:r>
                      <a:endParaRPr lang="de-DE" sz="2400" b="0" dirty="0">
                        <a:solidFill>
                          <a:srgbClr val="7030A0"/>
                        </a:solidFill>
                      </a:endParaRPr>
                    </a:p>
                  </a:txBody>
                  <a:tcPr>
                    <a:solidFill>
                      <a:schemeClr val="bg1">
                        <a:lumMod val="85000"/>
                      </a:schemeClr>
                    </a:solidFill>
                  </a:tcPr>
                </a:tc>
                <a:extLst>
                  <a:ext uri="{0D108BD9-81ED-4DB2-BD59-A6C34878D82A}">
                    <a16:rowId xmlns:a16="http://schemas.microsoft.com/office/drawing/2014/main" val="10000"/>
                  </a:ext>
                </a:extLst>
              </a:tr>
              <a:tr h="1047326">
                <a:tc>
                  <a:txBody>
                    <a:bodyPr/>
                    <a:lstStyle/>
                    <a:p>
                      <a:pPr marL="0" indent="0" defTabSz="473842">
                        <a:spcBef>
                          <a:spcPts val="0"/>
                        </a:spcBef>
                        <a:spcAft>
                          <a:spcPts val="300"/>
                        </a:spcAft>
                        <a:buFont typeface="Wingdings" panose="05000000000000000000" pitchFamily="2" charset="2"/>
                        <a:buNone/>
                        <a:defRPr/>
                      </a:pPr>
                      <a:r>
                        <a:rPr lang="en-US" sz="2800"/>
                        <a:t>DATE</a:t>
                      </a:r>
                      <a:endParaRPr lang="en-US" sz="2800" dirty="0"/>
                    </a:p>
                    <a:p>
                      <a:pPr marL="0" indent="0" defTabSz="473842">
                        <a:spcBef>
                          <a:spcPts val="0"/>
                        </a:spcBef>
                        <a:spcAft>
                          <a:spcPts val="300"/>
                        </a:spcAft>
                        <a:buFont typeface="Wingdings" panose="05000000000000000000" pitchFamily="2" charset="2"/>
                        <a:buNone/>
                        <a:defRPr/>
                      </a:pPr>
                      <a:r>
                        <a:rPr lang="en-US" sz="2800" dirty="0"/>
                        <a:t>TIME</a:t>
                      </a:r>
                    </a:p>
                    <a:p>
                      <a:pPr marL="0" indent="0" defTabSz="473842">
                        <a:spcBef>
                          <a:spcPts val="0"/>
                        </a:spcBef>
                        <a:spcAft>
                          <a:spcPts val="300"/>
                        </a:spcAft>
                        <a:buFont typeface="Wingdings" panose="05000000000000000000" pitchFamily="2" charset="2"/>
                        <a:buNone/>
                        <a:defRPr/>
                      </a:pPr>
                      <a:r>
                        <a:rPr lang="en-US" sz="2800" dirty="0"/>
                        <a:t>DATETIME</a:t>
                      </a:r>
                    </a:p>
                    <a:p>
                      <a:pPr marL="0" indent="0" defTabSz="473842">
                        <a:spcBef>
                          <a:spcPts val="0"/>
                        </a:spcBef>
                        <a:spcAft>
                          <a:spcPts val="300"/>
                        </a:spcAft>
                        <a:buFont typeface="Wingdings" panose="05000000000000000000" pitchFamily="2" charset="2"/>
                        <a:buNone/>
                        <a:defRPr/>
                      </a:pPr>
                      <a:r>
                        <a:rPr lang="en-US" sz="2800" dirty="0"/>
                        <a:t>MONTHLAST</a:t>
                      </a:r>
                    </a:p>
                    <a:p>
                      <a:pPr marL="0" indent="0" defTabSz="473842">
                        <a:spcBef>
                          <a:spcPts val="0"/>
                        </a:spcBef>
                        <a:spcAft>
                          <a:spcPts val="300"/>
                        </a:spcAft>
                        <a:buFont typeface="Wingdings" panose="05000000000000000000" pitchFamily="2" charset="2"/>
                        <a:buNone/>
                        <a:defRPr/>
                      </a:pPr>
                      <a:r>
                        <a:rPr lang="en-US" sz="2800" dirty="0"/>
                        <a:t>MONTH</a:t>
                      </a:r>
                      <a:r>
                        <a:rPr lang="en-US" sz="2800" baseline="0" dirty="0"/>
                        <a:t>FIRST</a:t>
                      </a:r>
                      <a:endParaRPr lang="en-US" sz="2800" dirty="0"/>
                    </a:p>
                  </a:txBody>
                  <a:tcPr>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819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Dynamic Date Examples</a:t>
            </a:r>
            <a:endParaRPr lang="de-DE" dirty="0"/>
          </a:p>
        </p:txBody>
      </p:sp>
      <p:graphicFrame>
        <p:nvGraphicFramePr>
          <p:cNvPr id="12" name="Table 11"/>
          <p:cNvGraphicFramePr>
            <a:graphicFrameLocks noGrp="1"/>
          </p:cNvGraphicFramePr>
          <p:nvPr>
            <p:extLst>
              <p:ext uri="{D42A27DB-BD31-4B8C-83A1-F6EECF244321}">
                <p14:modId xmlns:p14="http://schemas.microsoft.com/office/powerpoint/2010/main" val="2854353119"/>
              </p:ext>
            </p:extLst>
          </p:nvPr>
        </p:nvGraphicFramePr>
        <p:xfrm>
          <a:off x="2587658" y="2380643"/>
          <a:ext cx="7000479" cy="2802711"/>
        </p:xfrm>
        <a:graphic>
          <a:graphicData uri="http://schemas.openxmlformats.org/drawingml/2006/table">
            <a:tbl>
              <a:tblPr firstRow="1" bandRow="1">
                <a:tableStyleId>{5C22544A-7EE6-4342-B048-85BDC9FD1C3A}</a:tableStyleId>
              </a:tblPr>
              <a:tblGrid>
                <a:gridCol w="7000479">
                  <a:extLst>
                    <a:ext uri="{9D8B030D-6E8A-4147-A177-3AD203B41FA5}">
                      <a16:colId xmlns:a16="http://schemas.microsoft.com/office/drawing/2014/main" val="20000"/>
                    </a:ext>
                  </a:extLst>
                </a:gridCol>
              </a:tblGrid>
              <a:tr h="413405">
                <a:tc>
                  <a:txBody>
                    <a:bodyPr/>
                    <a:lstStyle/>
                    <a:p>
                      <a:pPr algn="l"/>
                      <a:r>
                        <a:rPr lang="de-DE" sz="2400" b="0" dirty="0">
                          <a:solidFill>
                            <a:schemeClr val="tx1"/>
                          </a:solidFill>
                        </a:rPr>
                        <a:t>Syntax</a:t>
                      </a:r>
                    </a:p>
                  </a:txBody>
                  <a:tcPr>
                    <a:solidFill>
                      <a:schemeClr val="bg1">
                        <a:lumMod val="85000"/>
                      </a:schemeClr>
                    </a:solidFill>
                  </a:tcPr>
                </a:tc>
                <a:extLst>
                  <a:ext uri="{0D108BD9-81ED-4DB2-BD59-A6C34878D82A}">
                    <a16:rowId xmlns:a16="http://schemas.microsoft.com/office/drawing/2014/main" val="10000"/>
                  </a:ext>
                </a:extLst>
              </a:tr>
              <a:tr h="2345511">
                <a:tc>
                  <a:txBody>
                    <a:bodyPr/>
                    <a:lstStyle/>
                    <a:p>
                      <a:pPr algn="l"/>
                      <a:r>
                        <a:rPr lang="de-AT" sz="3200" dirty="0">
                          <a:latin typeface="Open Sans"/>
                          <a:cs typeface="Open Sans"/>
                        </a:rPr>
                        <a:t>{DATE[][][]}</a:t>
                      </a:r>
                    </a:p>
                    <a:p>
                      <a:pPr marL="0" marR="0" indent="0" algn="l" defTabSz="914400" rtl="0" eaLnBrk="1" fontAlgn="auto" latinLnBrk="0" hangingPunct="1">
                        <a:lnSpc>
                          <a:spcPct val="100000"/>
                        </a:lnSpc>
                        <a:spcBef>
                          <a:spcPts val="0"/>
                        </a:spcBef>
                        <a:spcAft>
                          <a:spcPts val="0"/>
                        </a:spcAft>
                        <a:buClrTx/>
                        <a:buSzTx/>
                        <a:buFontTx/>
                        <a:buNone/>
                        <a:tabLst/>
                        <a:defRPr/>
                      </a:pPr>
                      <a:r>
                        <a:rPr lang="de-AT" sz="3200" dirty="0">
                          <a:latin typeface="Open Sans"/>
                          <a:cs typeface="Open Sans"/>
                        </a:rPr>
                        <a:t>{DATE[][][</a:t>
                      </a:r>
                      <a:r>
                        <a:rPr lang="de-AT" sz="3200" dirty="0" err="1">
                          <a:latin typeface="Open Sans"/>
                          <a:cs typeface="Open Sans"/>
                        </a:rPr>
                        <a:t>yyyy</a:t>
                      </a:r>
                      <a:r>
                        <a:rPr lang="de-AT" sz="3200" dirty="0">
                          <a:latin typeface="Open Sans"/>
                          <a:cs typeface="Open Sans"/>
                        </a:rPr>
                        <a:t>]}</a:t>
                      </a:r>
                    </a:p>
                    <a:p>
                      <a:pPr marL="0" marR="0" indent="0" algn="l" defTabSz="914400" rtl="0" eaLnBrk="1" fontAlgn="auto" latinLnBrk="0" hangingPunct="1">
                        <a:lnSpc>
                          <a:spcPct val="100000"/>
                        </a:lnSpc>
                        <a:spcBef>
                          <a:spcPts val="0"/>
                        </a:spcBef>
                        <a:spcAft>
                          <a:spcPts val="0"/>
                        </a:spcAft>
                        <a:buClrTx/>
                        <a:buSzTx/>
                        <a:buFontTx/>
                        <a:buNone/>
                        <a:tabLst/>
                        <a:defRPr/>
                      </a:pPr>
                      <a:r>
                        <a:rPr lang="de-AT" sz="3200" dirty="0">
                          <a:latin typeface="Open Sans"/>
                          <a:cs typeface="Open Sans"/>
                        </a:rPr>
                        <a:t>{DATE[][+2M][MM]}</a:t>
                      </a:r>
                    </a:p>
                    <a:p>
                      <a:pPr marL="0" marR="0" indent="0" algn="l" defTabSz="914400" rtl="0" eaLnBrk="1" fontAlgn="auto" latinLnBrk="0" hangingPunct="1">
                        <a:lnSpc>
                          <a:spcPct val="100000"/>
                        </a:lnSpc>
                        <a:spcBef>
                          <a:spcPts val="0"/>
                        </a:spcBef>
                        <a:spcAft>
                          <a:spcPts val="0"/>
                        </a:spcAft>
                        <a:buClrTx/>
                        <a:buSzTx/>
                        <a:buFontTx/>
                        <a:buNone/>
                        <a:tabLst/>
                        <a:defRPr/>
                      </a:pPr>
                      <a:r>
                        <a:rPr lang="de-AT" sz="3200" dirty="0">
                          <a:latin typeface="Open Sans"/>
                          <a:cs typeface="Open Sans"/>
                        </a:rPr>
                        <a:t>{DATE[03.25.2016][+3y][</a:t>
                      </a:r>
                      <a:r>
                        <a:rPr lang="de-AT" sz="3200" dirty="0" err="1">
                          <a:latin typeface="Open Sans"/>
                          <a:cs typeface="Open Sans"/>
                        </a:rPr>
                        <a:t>dd.MM.yy</a:t>
                      </a:r>
                      <a:r>
                        <a:rPr lang="de-AT" sz="3200" dirty="0">
                          <a:latin typeface="Open Sans"/>
                          <a:cs typeface="Open Sans"/>
                        </a:rPr>
                        <a:t>]}</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9269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9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Dynamic Dates</a:t>
            </a:r>
            <a:endParaRPr lang="de-DE" dirty="0"/>
          </a:p>
        </p:txBody>
      </p:sp>
      <p:sp>
        <p:nvSpPr>
          <p:cNvPr id="3" name="Content Placeholder 2"/>
          <p:cNvSpPr>
            <a:spLocks noGrp="1"/>
          </p:cNvSpPr>
          <p:nvPr>
            <p:ph sz="half" idx="1"/>
          </p:nvPr>
        </p:nvSpPr>
        <p:spPr/>
        <p:txBody>
          <a:bodyPr/>
          <a:lstStyle/>
          <a:p>
            <a:pPr marL="342900" indent="-342900">
              <a:lnSpc>
                <a:spcPct val="150000"/>
              </a:lnSpc>
              <a:buFontTx/>
              <a:buAutoNum type="arabicPeriod"/>
            </a:pPr>
            <a:r>
              <a:rPr lang="en-US" dirty="0"/>
              <a:t> Choose the right Date Expression</a:t>
            </a:r>
          </a:p>
          <a:p>
            <a:pPr marL="342900" indent="-342900">
              <a:lnSpc>
                <a:spcPct val="150000"/>
              </a:lnSpc>
              <a:buFontTx/>
              <a:buAutoNum type="arabicPeriod"/>
            </a:pPr>
            <a:r>
              <a:rPr lang="en-US" dirty="0"/>
              <a:t> Fill in the base date</a:t>
            </a:r>
          </a:p>
          <a:p>
            <a:pPr marL="342900" indent="-342900">
              <a:lnSpc>
                <a:spcPct val="150000"/>
              </a:lnSpc>
              <a:buAutoNum type="arabicPeriod"/>
            </a:pPr>
            <a:r>
              <a:rPr lang="en-US" dirty="0"/>
              <a:t> Enter the desired offset</a:t>
            </a:r>
          </a:p>
          <a:p>
            <a:pPr marL="342900" indent="-342900">
              <a:lnSpc>
                <a:spcPct val="150000"/>
              </a:lnSpc>
              <a:buAutoNum type="arabicPeriod"/>
            </a:pPr>
            <a:r>
              <a:rPr lang="en-US" dirty="0"/>
              <a:t> Enter the desired format</a:t>
            </a:r>
            <a:endParaRPr lang="de-DE" dirty="0"/>
          </a:p>
          <a:p>
            <a:endParaRPr lang="de-DE" dirty="0"/>
          </a:p>
        </p:txBody>
      </p:sp>
    </p:spTree>
    <p:extLst>
      <p:ext uri="{BB962C8B-B14F-4D97-AF65-F5344CB8AC3E}">
        <p14:creationId xmlns:p14="http://schemas.microsoft.com/office/powerpoint/2010/main" val="242555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5</a:t>
            </a:r>
            <a:r>
              <a:rPr lang="en-US" dirty="0"/>
              <a:t> Dynamic Dates</a:t>
            </a:r>
            <a:endParaRPr lang="de-DE" dirty="0"/>
          </a:p>
        </p:txBody>
      </p:sp>
    </p:spTree>
    <p:extLst>
      <p:ext uri="{BB962C8B-B14F-4D97-AF65-F5344CB8AC3E}">
        <p14:creationId xmlns:p14="http://schemas.microsoft.com/office/powerpoint/2010/main" val="264684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Getting Started</a:t>
            </a:r>
            <a:br>
              <a:rPr lang="en-US" dirty="0"/>
            </a:br>
            <a:r>
              <a:rPr lang="en-US" dirty="0"/>
              <a:t>The System Under Test</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Getting Started</a:t>
            </a:r>
            <a:br>
              <a:rPr lang="en-US" dirty="0"/>
            </a:br>
            <a:r>
              <a:rPr lang="en-US" dirty="0"/>
              <a:t>Introduction to Tosca</a:t>
            </a:r>
            <a:endParaRPr lang="de-DE" dirty="0"/>
          </a:p>
        </p:txBody>
      </p:sp>
    </p:spTree>
    <p:extLst>
      <p:ext uri="{BB962C8B-B14F-4D97-AF65-F5344CB8AC3E}">
        <p14:creationId xmlns:p14="http://schemas.microsoft.com/office/powerpoint/2010/main" val="16456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06</a:t>
            </a:r>
          </a:p>
        </p:txBody>
      </p:sp>
      <p:sp>
        <p:nvSpPr>
          <p:cNvPr id="3" name="Content Placeholder 2"/>
          <p:cNvSpPr>
            <a:spLocks noGrp="1"/>
          </p:cNvSpPr>
          <p:nvPr>
            <p:ph sz="half" idx="1"/>
          </p:nvPr>
        </p:nvSpPr>
        <p:spPr/>
        <p:txBody>
          <a:bodyPr/>
          <a:lstStyle/>
          <a:p>
            <a:r>
              <a:rPr lang="de-DE" dirty="0" err="1"/>
              <a:t>ActionModes</a:t>
            </a:r>
            <a:r>
              <a:rPr lang="de-DE" dirty="0"/>
              <a:t> &amp; Table </a:t>
            </a:r>
            <a:r>
              <a:rPr lang="de-DE" dirty="0" err="1"/>
              <a:t>Steering</a:t>
            </a:r>
            <a:endParaRPr lang="de-DE" dirty="0"/>
          </a:p>
        </p:txBody>
      </p:sp>
    </p:spTree>
    <p:extLst>
      <p:ext uri="{BB962C8B-B14F-4D97-AF65-F5344CB8AC3E}">
        <p14:creationId xmlns:p14="http://schemas.microsoft.com/office/powerpoint/2010/main" val="365682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solidFill>
                  <a:srgbClr val="0070C0"/>
                </a:solidFill>
              </a:rPr>
              <a:t>ActionModes</a:t>
            </a:r>
            <a:endParaRPr lang="de-DE" dirty="0"/>
          </a:p>
        </p:txBody>
      </p:sp>
      <p:graphicFrame>
        <p:nvGraphicFramePr>
          <p:cNvPr id="22" name="Table 21"/>
          <p:cNvGraphicFramePr>
            <a:graphicFrameLocks noGrp="1"/>
          </p:cNvGraphicFramePr>
          <p:nvPr>
            <p:extLst>
              <p:ext uri="{D42A27DB-BD31-4B8C-83A1-F6EECF244321}">
                <p14:modId xmlns:p14="http://schemas.microsoft.com/office/powerpoint/2010/main" val="259650069"/>
              </p:ext>
            </p:extLst>
          </p:nvPr>
        </p:nvGraphicFramePr>
        <p:xfrm>
          <a:off x="5250179" y="1819275"/>
          <a:ext cx="2173305" cy="4145280"/>
        </p:xfrm>
        <a:graphic>
          <a:graphicData uri="http://schemas.openxmlformats.org/drawingml/2006/table">
            <a:tbl>
              <a:tblPr firstRow="1" bandRow="1">
                <a:tableStyleId>{5C22544A-7EE6-4342-B048-85BDC9FD1C3A}</a:tableStyleId>
              </a:tblPr>
              <a:tblGrid>
                <a:gridCol w="2173305">
                  <a:extLst>
                    <a:ext uri="{9D8B030D-6E8A-4147-A177-3AD203B41FA5}">
                      <a16:colId xmlns:a16="http://schemas.microsoft.com/office/drawing/2014/main" val="20000"/>
                    </a:ext>
                  </a:extLst>
                </a:gridCol>
              </a:tblGrid>
              <a:tr h="371668">
                <a:tc>
                  <a:txBody>
                    <a:bodyPr/>
                    <a:lstStyle/>
                    <a:p>
                      <a:pPr algn="l"/>
                      <a:r>
                        <a:rPr lang="de-DE" sz="2800" b="0" dirty="0" err="1">
                          <a:solidFill>
                            <a:schemeClr val="tx1"/>
                          </a:solidFill>
                        </a:rPr>
                        <a:t>ActionMode</a:t>
                      </a:r>
                      <a:endParaRPr lang="de-DE" sz="2800" b="0" dirty="0">
                        <a:solidFill>
                          <a:schemeClr val="tx1"/>
                        </a:solidFill>
                      </a:endParaRPr>
                    </a:p>
                  </a:txBody>
                  <a:tcPr>
                    <a:solidFill>
                      <a:schemeClr val="bg1">
                        <a:lumMod val="85000"/>
                      </a:schemeClr>
                    </a:solidFill>
                  </a:tcPr>
                </a:tc>
                <a:extLst>
                  <a:ext uri="{0D108BD9-81ED-4DB2-BD59-A6C34878D82A}">
                    <a16:rowId xmlns:a16="http://schemas.microsoft.com/office/drawing/2014/main" val="10000"/>
                  </a:ext>
                </a:extLst>
              </a:tr>
              <a:tr h="470780">
                <a:tc>
                  <a:txBody>
                    <a:bodyPr/>
                    <a:lstStyle/>
                    <a:p>
                      <a:r>
                        <a:rPr lang="de-DE" sz="2800" dirty="0"/>
                        <a:t>Input</a:t>
                      </a:r>
                    </a:p>
                  </a:txBody>
                  <a:tcPr>
                    <a:solidFill>
                      <a:schemeClr val="bg1">
                        <a:lumMod val="95000"/>
                      </a:schemeClr>
                    </a:solidFill>
                  </a:tcPr>
                </a:tc>
                <a:extLst>
                  <a:ext uri="{0D108BD9-81ED-4DB2-BD59-A6C34878D82A}">
                    <a16:rowId xmlns:a16="http://schemas.microsoft.com/office/drawing/2014/main" val="10001"/>
                  </a:ext>
                </a:extLst>
              </a:tr>
              <a:tr h="470780">
                <a:tc>
                  <a:txBody>
                    <a:bodyPr/>
                    <a:lstStyle/>
                    <a:p>
                      <a:r>
                        <a:rPr lang="en-US" sz="2800" dirty="0"/>
                        <a:t>Select</a:t>
                      </a:r>
                      <a:endParaRPr lang="de-DE" sz="2800" dirty="0"/>
                    </a:p>
                  </a:txBody>
                  <a:tcPr>
                    <a:solidFill>
                      <a:schemeClr val="bg1">
                        <a:lumMod val="95000"/>
                      </a:schemeClr>
                    </a:solidFill>
                  </a:tcPr>
                </a:tc>
                <a:extLst>
                  <a:ext uri="{0D108BD9-81ED-4DB2-BD59-A6C34878D82A}">
                    <a16:rowId xmlns:a16="http://schemas.microsoft.com/office/drawing/2014/main" val="10002"/>
                  </a:ext>
                </a:extLst>
              </a:tr>
              <a:tr h="470780">
                <a:tc>
                  <a:txBody>
                    <a:bodyPr/>
                    <a:lstStyle/>
                    <a:p>
                      <a:r>
                        <a:rPr lang="en-US" sz="2800" dirty="0"/>
                        <a:t>Buffer</a:t>
                      </a:r>
                      <a:endParaRPr lang="de-DE" sz="2800" dirty="0"/>
                    </a:p>
                  </a:txBody>
                  <a:tcPr>
                    <a:solidFill>
                      <a:schemeClr val="bg1">
                        <a:lumMod val="95000"/>
                      </a:schemeClr>
                    </a:solidFill>
                  </a:tcPr>
                </a:tc>
                <a:extLst>
                  <a:ext uri="{0D108BD9-81ED-4DB2-BD59-A6C34878D82A}">
                    <a16:rowId xmlns:a16="http://schemas.microsoft.com/office/drawing/2014/main" val="10003"/>
                  </a:ext>
                </a:extLst>
              </a:tr>
              <a:tr h="470780">
                <a:tc>
                  <a:txBody>
                    <a:bodyPr/>
                    <a:lstStyle/>
                    <a:p>
                      <a:r>
                        <a:rPr lang="en-US" sz="2800" dirty="0"/>
                        <a:t>Constraint</a:t>
                      </a:r>
                      <a:endParaRPr lang="de-DE" sz="2800" dirty="0"/>
                    </a:p>
                  </a:txBody>
                  <a:tcPr>
                    <a:solidFill>
                      <a:schemeClr val="bg1">
                        <a:lumMod val="95000"/>
                      </a:schemeClr>
                    </a:solidFill>
                  </a:tcPr>
                </a:tc>
                <a:extLst>
                  <a:ext uri="{0D108BD9-81ED-4DB2-BD59-A6C34878D82A}">
                    <a16:rowId xmlns:a16="http://schemas.microsoft.com/office/drawing/2014/main" val="10004"/>
                  </a:ext>
                </a:extLst>
              </a:tr>
              <a:tr h="470780">
                <a:tc>
                  <a:txBody>
                    <a:bodyPr/>
                    <a:lstStyle/>
                    <a:p>
                      <a:r>
                        <a:rPr lang="en-US" sz="2800" dirty="0"/>
                        <a:t>Insert</a:t>
                      </a:r>
                      <a:endParaRPr lang="de-DE" sz="2800" dirty="0"/>
                    </a:p>
                  </a:txBody>
                  <a:tcPr>
                    <a:solidFill>
                      <a:schemeClr val="bg1">
                        <a:lumMod val="95000"/>
                      </a:schemeClr>
                    </a:solidFill>
                  </a:tcPr>
                </a:tc>
                <a:extLst>
                  <a:ext uri="{0D108BD9-81ED-4DB2-BD59-A6C34878D82A}">
                    <a16:rowId xmlns:a16="http://schemas.microsoft.com/office/drawing/2014/main" val="10005"/>
                  </a:ext>
                </a:extLst>
              </a:tr>
              <a:tr h="470780">
                <a:tc>
                  <a:txBody>
                    <a:bodyPr/>
                    <a:lstStyle/>
                    <a:p>
                      <a:r>
                        <a:rPr lang="de-DE" sz="2800" dirty="0" err="1"/>
                        <a:t>Verify</a:t>
                      </a:r>
                      <a:endParaRPr lang="de-DE" sz="2800" dirty="0"/>
                    </a:p>
                  </a:txBody>
                  <a:tcPr>
                    <a:solidFill>
                      <a:schemeClr val="bg1">
                        <a:lumMod val="95000"/>
                      </a:schemeClr>
                    </a:solidFill>
                  </a:tcPr>
                </a:tc>
                <a:extLst>
                  <a:ext uri="{0D108BD9-81ED-4DB2-BD59-A6C34878D82A}">
                    <a16:rowId xmlns:a16="http://schemas.microsoft.com/office/drawing/2014/main" val="10006"/>
                  </a:ext>
                </a:extLst>
              </a:tr>
              <a:tr h="470780">
                <a:tc>
                  <a:txBody>
                    <a:bodyPr/>
                    <a:lstStyle/>
                    <a:p>
                      <a:r>
                        <a:rPr lang="de-DE" sz="2800" dirty="0" err="1"/>
                        <a:t>WaitOn</a:t>
                      </a:r>
                      <a:endParaRPr lang="de-DE" sz="2800" dirty="0"/>
                    </a:p>
                  </a:txBody>
                  <a:tcPr>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7806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17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10100" y="1286095"/>
            <a:ext cx="6720289" cy="1938992"/>
          </a:xfrm>
          <a:prstGeom prst="rect">
            <a:avLst/>
          </a:prstGeom>
          <a:noFill/>
        </p:spPr>
        <p:txBody>
          <a:bodyPr wrap="square" rtlCol="0">
            <a:spAutoFit/>
          </a:bodyPr>
          <a:lstStyle/>
          <a:p>
            <a:r>
              <a:rPr lang="en-US" sz="3600" u="sng" dirty="0" err="1">
                <a:latin typeface="Open Sans" panose="020B0606030504020204" pitchFamily="34" charset="0"/>
                <a:ea typeface="Open Sans" panose="020B0606030504020204" pitchFamily="34" charset="0"/>
                <a:cs typeface="Open Sans" panose="020B0606030504020204" pitchFamily="34" charset="0"/>
              </a:rPr>
              <a:t>ActionMode</a:t>
            </a:r>
            <a:r>
              <a:rPr lang="en-US" sz="3600" u="sng" dirty="0">
                <a:latin typeface="Open Sans" panose="020B0606030504020204" pitchFamily="34" charset="0"/>
                <a:ea typeface="Open Sans" panose="020B0606030504020204" pitchFamily="34" charset="0"/>
                <a:cs typeface="Open Sans" panose="020B0606030504020204" pitchFamily="34" charset="0"/>
              </a:rPr>
              <a:t> Buffer</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Saves variable values from the SUT to a local buffer (variable storage memory)</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4610100" y="4005263"/>
            <a:ext cx="6720289" cy="129266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ActionMode Verify</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Checks values of properties in an SUT</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Table 4"/>
          <p:cNvGraphicFramePr>
            <a:graphicFrameLocks noGrp="1"/>
          </p:cNvGraphicFramePr>
          <p:nvPr/>
        </p:nvGraphicFramePr>
        <p:xfrm>
          <a:off x="1615209" y="1301115"/>
          <a:ext cx="1874982" cy="1036320"/>
        </p:xfrm>
        <a:graphic>
          <a:graphicData uri="http://schemas.openxmlformats.org/drawingml/2006/table">
            <a:tbl>
              <a:tblPr firstRow="1" bandRow="1">
                <a:tableStyleId>{5C22544A-7EE6-4342-B048-85BDC9FD1C3A}</a:tableStyleId>
              </a:tblPr>
              <a:tblGrid>
                <a:gridCol w="1874982">
                  <a:extLst>
                    <a:ext uri="{9D8B030D-6E8A-4147-A177-3AD203B41FA5}">
                      <a16:colId xmlns:a16="http://schemas.microsoft.com/office/drawing/2014/main" val="20000"/>
                    </a:ext>
                  </a:extLst>
                </a:gridCol>
              </a:tblGrid>
              <a:tr h="370840">
                <a:tc>
                  <a:txBody>
                    <a:bodyPr/>
                    <a:lstStyle/>
                    <a:p>
                      <a:pPr algn="l"/>
                      <a:r>
                        <a:rPr lang="de-DE" sz="2400" b="0" dirty="0">
                          <a:solidFill>
                            <a:schemeClr val="tx1"/>
                          </a:solidFill>
                        </a:rPr>
                        <a:t>ActionMode</a:t>
                      </a:r>
                    </a:p>
                  </a:txBody>
                  <a:tcPr>
                    <a:solidFill>
                      <a:schemeClr val="bg1">
                        <a:lumMod val="85000"/>
                      </a:schemeClr>
                    </a:solidFill>
                  </a:tcPr>
                </a:tc>
                <a:extLst>
                  <a:ext uri="{0D108BD9-81ED-4DB2-BD59-A6C34878D82A}">
                    <a16:rowId xmlns:a16="http://schemas.microsoft.com/office/drawing/2014/main" val="10000"/>
                  </a:ext>
                </a:extLst>
              </a:tr>
              <a:tr h="370840">
                <a:tc>
                  <a:txBody>
                    <a:bodyPr/>
                    <a:lstStyle/>
                    <a:p>
                      <a:r>
                        <a:rPr lang="de-DE" sz="3200" dirty="0"/>
                        <a:t>Buffer</a:t>
                      </a:r>
                    </a:p>
                  </a:txBody>
                  <a:tcPr>
                    <a:solidFill>
                      <a:srgbClr val="FFFFAA"/>
                    </a:solidFill>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nvGraphicFramePr>
        <p:xfrm>
          <a:off x="1615209" y="4009645"/>
          <a:ext cx="1874982" cy="1036320"/>
        </p:xfrm>
        <a:graphic>
          <a:graphicData uri="http://schemas.openxmlformats.org/drawingml/2006/table">
            <a:tbl>
              <a:tblPr firstRow="1" bandRow="1">
                <a:tableStyleId>{5C22544A-7EE6-4342-B048-85BDC9FD1C3A}</a:tableStyleId>
              </a:tblPr>
              <a:tblGrid>
                <a:gridCol w="1874982">
                  <a:extLst>
                    <a:ext uri="{9D8B030D-6E8A-4147-A177-3AD203B41FA5}">
                      <a16:colId xmlns:a16="http://schemas.microsoft.com/office/drawing/2014/main" val="20000"/>
                    </a:ext>
                  </a:extLst>
                </a:gridCol>
              </a:tblGrid>
              <a:tr h="370840">
                <a:tc>
                  <a:txBody>
                    <a:bodyPr/>
                    <a:lstStyle/>
                    <a:p>
                      <a:pPr algn="l"/>
                      <a:r>
                        <a:rPr lang="de-DE" sz="2400" b="0" dirty="0">
                          <a:solidFill>
                            <a:schemeClr val="tx1"/>
                          </a:solidFill>
                        </a:rPr>
                        <a:t>ActionMode</a:t>
                      </a:r>
                    </a:p>
                  </a:txBody>
                  <a:tcPr>
                    <a:solidFill>
                      <a:schemeClr val="bg1">
                        <a:lumMod val="85000"/>
                      </a:schemeClr>
                    </a:solidFill>
                  </a:tcPr>
                </a:tc>
                <a:extLst>
                  <a:ext uri="{0D108BD9-81ED-4DB2-BD59-A6C34878D82A}">
                    <a16:rowId xmlns:a16="http://schemas.microsoft.com/office/drawing/2014/main" val="10000"/>
                  </a:ext>
                </a:extLst>
              </a:tr>
              <a:tr h="370840">
                <a:tc>
                  <a:txBody>
                    <a:bodyPr/>
                    <a:lstStyle/>
                    <a:p>
                      <a:r>
                        <a:rPr lang="de-DE" sz="3200" dirty="0" err="1"/>
                        <a:t>Verify</a:t>
                      </a:r>
                      <a:endParaRPr lang="de-DE" sz="3200" dirty="0"/>
                    </a:p>
                  </a:txBody>
                  <a:tcPr>
                    <a:solidFill>
                      <a:srgbClr val="BED246"/>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4209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Set a Buffer</a:t>
            </a:r>
            <a:endParaRPr lang="de-DE" dirty="0"/>
          </a:p>
        </p:txBody>
      </p:sp>
      <p:sp>
        <p:nvSpPr>
          <p:cNvPr id="3" name="Content Placeholder 2"/>
          <p:cNvSpPr>
            <a:spLocks noGrp="1"/>
          </p:cNvSpPr>
          <p:nvPr>
            <p:ph sz="half" idx="1"/>
          </p:nvPr>
        </p:nvSpPr>
        <p:spPr/>
        <p:txBody>
          <a:bodyPr/>
          <a:lstStyle/>
          <a:p>
            <a:pPr marL="514350" indent="-514350">
              <a:lnSpc>
                <a:spcPct val="150000"/>
              </a:lnSpc>
              <a:buAutoNum type="arabicPeriod"/>
            </a:pPr>
            <a:r>
              <a:rPr lang="en-US" dirty="0"/>
              <a:t>Enter a Property (e.g. </a:t>
            </a:r>
            <a:r>
              <a:rPr lang="en-US" dirty="0" err="1"/>
              <a:t>InnerText</a:t>
            </a:r>
            <a:r>
              <a:rPr lang="en-US" dirty="0"/>
              <a:t>) and a Buffer name as the Value of a TestStep Attribute</a:t>
            </a:r>
          </a:p>
          <a:p>
            <a:pPr marL="514350" indent="-514350">
              <a:lnSpc>
                <a:spcPct val="150000"/>
              </a:lnSpc>
              <a:buAutoNum type="arabicPeriod"/>
            </a:pPr>
            <a:r>
              <a:rPr lang="en-US" dirty="0"/>
              <a:t>Set ActionMode to Buffer</a:t>
            </a:r>
          </a:p>
          <a:p>
            <a:pPr>
              <a:lnSpc>
                <a:spcPct val="150000"/>
              </a:lnSpc>
            </a:pPr>
            <a:endParaRPr lang="en-US" dirty="0"/>
          </a:p>
        </p:txBody>
      </p:sp>
    </p:spTree>
    <p:extLst>
      <p:ext uri="{BB962C8B-B14F-4D97-AF65-F5344CB8AC3E}">
        <p14:creationId xmlns:p14="http://schemas.microsoft.com/office/powerpoint/2010/main" val="228302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 Set Buffer</a:t>
            </a:r>
          </a:p>
        </p:txBody>
      </p:sp>
      <p:sp>
        <p:nvSpPr>
          <p:cNvPr id="3" name="Content Placeholder 2"/>
          <p:cNvSpPr>
            <a:spLocks noGrp="1"/>
          </p:cNvSpPr>
          <p:nvPr>
            <p:ph sz="half" idx="1"/>
          </p:nvPr>
        </p:nvSpPr>
        <p:spPr/>
        <p:txBody>
          <a:bodyPr/>
          <a:lstStyle/>
          <a:p>
            <a:pPr marL="514350" indent="-514350">
              <a:lnSpc>
                <a:spcPct val="150000"/>
              </a:lnSpc>
              <a:buAutoNum type="arabicPeriod"/>
            </a:pPr>
            <a:r>
              <a:rPr lang="en-US" dirty="0"/>
              <a:t>Enter {B[&lt;</a:t>
            </a:r>
            <a:r>
              <a:rPr lang="en-US" dirty="0" err="1"/>
              <a:t>Buffername</a:t>
            </a:r>
            <a:r>
              <a:rPr lang="en-US" dirty="0"/>
              <a:t>&gt;]} as the Value of a TestStep Attribute</a:t>
            </a:r>
          </a:p>
          <a:p>
            <a:pPr marL="514350" indent="-514350">
              <a:lnSpc>
                <a:spcPct val="150000"/>
              </a:lnSpc>
              <a:buFont typeface="Wingdings" panose="05000000000000000000" pitchFamily="2" charset="2"/>
              <a:buAutoNum type="arabicPeriod"/>
            </a:pPr>
            <a:r>
              <a:rPr lang="en-US" dirty="0"/>
              <a:t>Set ActionMode to Input or Verify</a:t>
            </a:r>
          </a:p>
          <a:p>
            <a:endParaRPr lang="en-US" dirty="0"/>
          </a:p>
          <a:p>
            <a:pPr marL="0" lvl="1" indent="0">
              <a:spcBef>
                <a:spcPts val="1000"/>
              </a:spcBef>
              <a:spcAft>
                <a:spcPts val="1000"/>
              </a:spcAft>
              <a:buNone/>
            </a:pPr>
            <a:r>
              <a:rPr lang="en-US" sz="2000" dirty="0"/>
              <a:t>* Stored values can be viewed in the menu item:</a:t>
            </a:r>
            <a:br>
              <a:rPr lang="en-US" sz="2000" dirty="0"/>
            </a:br>
            <a:r>
              <a:rPr lang="en-US" sz="2000" dirty="0"/>
              <a:t>   </a:t>
            </a:r>
            <a:r>
              <a:rPr lang="en-US" sz="2000" i="1" dirty="0"/>
              <a:t>Project &gt;&gt; Settings &gt;&gt; Engine &gt;&gt; Buffer</a:t>
            </a:r>
          </a:p>
          <a:p>
            <a:endParaRPr lang="en-US" dirty="0"/>
          </a:p>
          <a:p>
            <a:pPr marL="514350" indent="-514350">
              <a:buAutoNum type="arabicPeriod"/>
            </a:pPr>
            <a:endParaRPr lang="en-US" dirty="0"/>
          </a:p>
        </p:txBody>
      </p:sp>
    </p:spTree>
    <p:extLst>
      <p:ext uri="{BB962C8B-B14F-4D97-AF65-F5344CB8AC3E}">
        <p14:creationId xmlns:p14="http://schemas.microsoft.com/office/powerpoint/2010/main" val="12469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How</a:t>
            </a:r>
            <a:r>
              <a:rPr lang="de-DE" dirty="0"/>
              <a:t> </a:t>
            </a:r>
            <a:r>
              <a:rPr lang="de-DE" dirty="0" err="1"/>
              <a:t>to</a:t>
            </a:r>
            <a:r>
              <a:rPr lang="de-DE" dirty="0"/>
              <a:t> Work </a:t>
            </a:r>
            <a:r>
              <a:rPr lang="de-DE" dirty="0" err="1"/>
              <a:t>with</a:t>
            </a:r>
            <a:r>
              <a:rPr lang="de-DE" dirty="0"/>
              <a:t> </a:t>
            </a:r>
            <a:r>
              <a:rPr lang="de-DE" dirty="0" err="1"/>
              <a:t>Tables</a:t>
            </a:r>
            <a:endParaRPr lang="de-DE" dirty="0"/>
          </a:p>
        </p:txBody>
      </p:sp>
      <p:sp>
        <p:nvSpPr>
          <p:cNvPr id="5" name="Content Placeholder 2"/>
          <p:cNvSpPr txBox="1">
            <a:spLocks/>
          </p:cNvSpPr>
          <p:nvPr/>
        </p:nvSpPr>
        <p:spPr>
          <a:xfrm>
            <a:off x="838199" y="1825625"/>
            <a:ext cx="6939337" cy="4351338"/>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spcAft>
                <a:spcPts val="1000"/>
              </a:spcAft>
              <a:buFont typeface="Wingdings" panose="05000000000000000000" pitchFamily="2" charset="2"/>
              <a:buNone/>
              <a:tabLst/>
              <a:defRPr sz="2800" kern="1200" baseline="0">
                <a:solidFill>
                  <a:srgbClr val="21272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Wingdings" panose="05000000000000000000" pitchFamily="2" charset="2"/>
              <a:buAutoNum type="arabicPeriod"/>
            </a:pPr>
            <a:r>
              <a:rPr lang="de-DE" dirty="0"/>
              <a:t>Select the </a:t>
            </a:r>
            <a:r>
              <a:rPr lang="de-DE" dirty="0" err="1"/>
              <a:t>table</a:t>
            </a:r>
            <a:r>
              <a:rPr lang="de-DE" dirty="0"/>
              <a:t> </a:t>
            </a:r>
            <a:r>
              <a:rPr lang="de-DE" dirty="0" err="1"/>
              <a:t>control</a:t>
            </a:r>
            <a:r>
              <a:rPr lang="de-DE" dirty="0"/>
              <a:t> to work </a:t>
            </a:r>
            <a:r>
              <a:rPr lang="de-DE" dirty="0" err="1"/>
              <a:t>with</a:t>
            </a:r>
            <a:endParaRPr lang="de-DE" dirty="0"/>
          </a:p>
          <a:p>
            <a:pPr marL="514350" indent="-514350">
              <a:lnSpc>
                <a:spcPct val="150000"/>
              </a:lnSpc>
              <a:buFont typeface="Wingdings" panose="05000000000000000000" pitchFamily="2" charset="2"/>
              <a:buAutoNum type="arabicPeriod"/>
            </a:pPr>
            <a:r>
              <a:rPr lang="de-DE" dirty="0"/>
              <a:t>Select </a:t>
            </a:r>
            <a:r>
              <a:rPr lang="de-DE" dirty="0" err="1"/>
              <a:t>for</a:t>
            </a:r>
            <a:r>
              <a:rPr lang="de-DE" dirty="0"/>
              <a:t> </a:t>
            </a:r>
            <a:r>
              <a:rPr lang="de-DE" dirty="0" err="1"/>
              <a:t>row</a:t>
            </a:r>
            <a:r>
              <a:rPr lang="de-DE" dirty="0"/>
              <a:t> or </a:t>
            </a:r>
            <a:r>
              <a:rPr lang="de-DE" dirty="0" err="1"/>
              <a:t>column</a:t>
            </a:r>
            <a:r>
              <a:rPr lang="de-DE" dirty="0"/>
              <a:t> either a </a:t>
            </a:r>
            <a:r>
              <a:rPr lang="de-DE" dirty="0" err="1"/>
              <a:t>static</a:t>
            </a:r>
            <a:r>
              <a:rPr lang="de-DE" dirty="0"/>
              <a:t> </a:t>
            </a:r>
            <a:r>
              <a:rPr lang="de-DE" dirty="0" err="1"/>
              <a:t>value</a:t>
            </a:r>
            <a:r>
              <a:rPr lang="de-DE" dirty="0"/>
              <a:t> like ‚#1‘ or </a:t>
            </a:r>
            <a:r>
              <a:rPr lang="de-DE" dirty="0" err="1"/>
              <a:t>enter</a:t>
            </a:r>
            <a:r>
              <a:rPr lang="de-DE" dirty="0"/>
              <a:t> </a:t>
            </a:r>
            <a:r>
              <a:rPr lang="de-DE" dirty="0" err="1"/>
              <a:t>dynamic</a:t>
            </a:r>
            <a:r>
              <a:rPr lang="de-DE" dirty="0"/>
              <a:t> </a:t>
            </a:r>
            <a:r>
              <a:rPr lang="de-DE" dirty="0" err="1"/>
              <a:t>values</a:t>
            </a:r>
            <a:r>
              <a:rPr lang="de-DE" dirty="0"/>
              <a:t> like ‚#{B[&lt;</a:t>
            </a:r>
            <a:r>
              <a:rPr lang="de-DE" dirty="0" err="1"/>
              <a:t>Buffername</a:t>
            </a:r>
            <a:r>
              <a:rPr lang="de-DE" dirty="0"/>
              <a:t>&gt;]}‘</a:t>
            </a:r>
          </a:p>
          <a:p>
            <a:pPr marL="514350" indent="-514350">
              <a:lnSpc>
                <a:spcPct val="150000"/>
              </a:lnSpc>
              <a:buFont typeface="Wingdings" panose="05000000000000000000" pitchFamily="2" charset="2"/>
              <a:buAutoNum type="arabicPeriod"/>
            </a:pPr>
            <a:r>
              <a:rPr lang="de-DE" dirty="0"/>
              <a:t>Select the </a:t>
            </a:r>
            <a:r>
              <a:rPr lang="de-DE" dirty="0" err="1"/>
              <a:t>cell</a:t>
            </a:r>
            <a:r>
              <a:rPr lang="de-DE" dirty="0"/>
              <a:t> </a:t>
            </a:r>
            <a:r>
              <a:rPr lang="de-DE" dirty="0" err="1"/>
              <a:t>and</a:t>
            </a:r>
            <a:r>
              <a:rPr lang="de-DE" dirty="0"/>
              <a:t> </a:t>
            </a:r>
            <a:r>
              <a:rPr lang="de-DE" dirty="0" err="1"/>
              <a:t>enter</a:t>
            </a:r>
            <a:r>
              <a:rPr lang="de-DE" dirty="0"/>
              <a:t> a </a:t>
            </a:r>
            <a:r>
              <a:rPr lang="de-DE" dirty="0" err="1"/>
              <a:t>value</a:t>
            </a:r>
            <a:r>
              <a:rPr lang="de-DE" dirty="0"/>
              <a:t> </a:t>
            </a:r>
            <a:r>
              <a:rPr lang="de-DE" dirty="0" err="1"/>
              <a:t>and</a:t>
            </a:r>
            <a:r>
              <a:rPr lang="de-DE" dirty="0"/>
              <a:t> the </a:t>
            </a:r>
            <a:r>
              <a:rPr lang="de-DE" dirty="0" err="1"/>
              <a:t>corresponding</a:t>
            </a:r>
            <a:r>
              <a:rPr lang="de-DE" dirty="0"/>
              <a:t> ActionMode </a:t>
            </a:r>
            <a:r>
              <a:rPr lang="de-DE" dirty="0" err="1"/>
              <a:t>for</a:t>
            </a:r>
            <a:r>
              <a:rPr lang="de-DE" dirty="0"/>
              <a:t> the </a:t>
            </a:r>
            <a:r>
              <a:rPr lang="de-DE" dirty="0" err="1"/>
              <a:t>task</a:t>
            </a:r>
            <a:endParaRPr lang="de-DE" dirty="0"/>
          </a:p>
          <a:p>
            <a:pPr marL="514350" indent="-514350">
              <a:lnSpc>
                <a:spcPct val="150000"/>
              </a:lnSpc>
              <a:buFont typeface="Wingdings" panose="05000000000000000000" pitchFamily="2" charset="2"/>
              <a:buAutoNum type="arabicPeriod"/>
            </a:pPr>
            <a:endParaRPr lang="en-US" dirty="0"/>
          </a:p>
        </p:txBody>
      </p:sp>
    </p:spTree>
    <p:extLst>
      <p:ext uri="{BB962C8B-B14F-4D97-AF65-F5344CB8AC3E}">
        <p14:creationId xmlns:p14="http://schemas.microsoft.com/office/powerpoint/2010/main" val="28068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6a</a:t>
            </a:r>
            <a:r>
              <a:rPr lang="en-US" dirty="0"/>
              <a:t> Buffer</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6b</a:t>
            </a:r>
            <a:r>
              <a:rPr lang="en-US" dirty="0"/>
              <a:t> Verify</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6c</a:t>
            </a:r>
            <a:r>
              <a:rPr lang="en-US" dirty="0"/>
              <a:t> Verify Calculated Value</a:t>
            </a:r>
            <a:endParaRPr lang="de-DE" dirty="0"/>
          </a:p>
        </p:txBody>
      </p:sp>
    </p:spTree>
    <p:extLst>
      <p:ext uri="{BB962C8B-B14F-4D97-AF65-F5344CB8AC3E}">
        <p14:creationId xmlns:p14="http://schemas.microsoft.com/office/powerpoint/2010/main" val="92154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79B84DE-2824-96A3-D310-F25C9135FAD2}"/>
              </a:ext>
            </a:extLst>
          </p:cNvPr>
          <p:cNvSpPr txBox="1"/>
          <p:nvPr/>
        </p:nvSpPr>
        <p:spPr>
          <a:xfrm>
            <a:off x="1575881" y="1186774"/>
            <a:ext cx="8968902" cy="923330"/>
          </a:xfrm>
          <a:prstGeom prst="rect">
            <a:avLst/>
          </a:prstGeom>
          <a:noFill/>
        </p:spPr>
        <p:txBody>
          <a:bodyPr wrap="square" rtlCol="0">
            <a:spAutoFit/>
          </a:bodyPr>
          <a:lstStyle/>
          <a:p>
            <a:r>
              <a:rPr lang="de-CH" sz="5400" dirty="0" err="1"/>
              <a:t>Recap</a:t>
            </a:r>
            <a:endParaRPr lang="de-CH" sz="5400" dirty="0"/>
          </a:p>
        </p:txBody>
      </p:sp>
    </p:spTree>
    <p:extLst>
      <p:ext uri="{BB962C8B-B14F-4D97-AF65-F5344CB8AC3E}">
        <p14:creationId xmlns:p14="http://schemas.microsoft.com/office/powerpoint/2010/main" val="3430134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07</a:t>
            </a:r>
          </a:p>
        </p:txBody>
      </p:sp>
      <p:sp>
        <p:nvSpPr>
          <p:cNvPr id="3" name="Content Placeholder 2"/>
          <p:cNvSpPr>
            <a:spLocks noGrp="1"/>
          </p:cNvSpPr>
          <p:nvPr>
            <p:ph sz="half" idx="1"/>
          </p:nvPr>
        </p:nvSpPr>
        <p:spPr/>
        <p:txBody>
          <a:bodyPr/>
          <a:lstStyle/>
          <a:p>
            <a:r>
              <a:rPr lang="de-DE" dirty="0"/>
              <a:t>Libraries</a:t>
            </a:r>
          </a:p>
        </p:txBody>
      </p:sp>
    </p:spTree>
    <p:extLst>
      <p:ext uri="{BB962C8B-B14F-4D97-AF65-F5344CB8AC3E}">
        <p14:creationId xmlns:p14="http://schemas.microsoft.com/office/powerpoint/2010/main" val="242014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5693A1F-9B68-30F1-D639-B07D82DB4017}"/>
              </a:ext>
            </a:extLst>
          </p:cNvPr>
          <p:cNvPicPr>
            <a:picLocks noChangeAspect="1"/>
          </p:cNvPicPr>
          <p:nvPr/>
        </p:nvPicPr>
        <p:blipFill>
          <a:blip r:embed="rId2"/>
          <a:stretch>
            <a:fillRect/>
          </a:stretch>
        </p:blipFill>
        <p:spPr>
          <a:xfrm>
            <a:off x="838200" y="2000050"/>
            <a:ext cx="9788379" cy="4000700"/>
          </a:xfrm>
          <a:prstGeom prst="rect">
            <a:avLst/>
          </a:prstGeom>
        </p:spPr>
      </p:pic>
      <p:sp>
        <p:nvSpPr>
          <p:cNvPr id="2" name="Titel 1">
            <a:extLst>
              <a:ext uri="{FF2B5EF4-FFF2-40B4-BE49-F238E27FC236}">
                <a16:creationId xmlns:a16="http://schemas.microsoft.com/office/drawing/2014/main" id="{08651AC4-1739-588B-00E3-FA4F8C259C9E}"/>
              </a:ext>
            </a:extLst>
          </p:cNvPr>
          <p:cNvSpPr>
            <a:spLocks noGrp="1"/>
          </p:cNvSpPr>
          <p:nvPr>
            <p:ph type="title"/>
          </p:nvPr>
        </p:nvSpPr>
        <p:spPr/>
        <p:txBody>
          <a:bodyPr/>
          <a:lstStyle/>
          <a:p>
            <a:r>
              <a:rPr lang="de-CH" dirty="0"/>
              <a:t>Quiz</a:t>
            </a:r>
          </a:p>
        </p:txBody>
      </p:sp>
    </p:spTree>
    <p:extLst>
      <p:ext uri="{BB962C8B-B14F-4D97-AF65-F5344CB8AC3E}">
        <p14:creationId xmlns:p14="http://schemas.microsoft.com/office/powerpoint/2010/main" val="15168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37C174-AFE5-46CF-7069-753CA45AB95C}"/>
              </a:ext>
            </a:extLst>
          </p:cNvPr>
          <p:cNvSpPr>
            <a:spLocks noGrp="1"/>
          </p:cNvSpPr>
          <p:nvPr>
            <p:ph type="title"/>
          </p:nvPr>
        </p:nvSpPr>
        <p:spPr/>
        <p:txBody>
          <a:bodyPr/>
          <a:lstStyle/>
          <a:p>
            <a:r>
              <a:rPr lang="de-CH" dirty="0"/>
              <a:t>Quiz</a:t>
            </a:r>
          </a:p>
        </p:txBody>
      </p:sp>
      <p:pic>
        <p:nvPicPr>
          <p:cNvPr id="5" name="Inhaltsplatzhalter 4">
            <a:extLst>
              <a:ext uri="{FF2B5EF4-FFF2-40B4-BE49-F238E27FC236}">
                <a16:creationId xmlns:a16="http://schemas.microsoft.com/office/drawing/2014/main" id="{3E22AB58-862E-98BC-3330-C8AB1162873D}"/>
              </a:ext>
            </a:extLst>
          </p:cNvPr>
          <p:cNvPicPr>
            <a:picLocks noGrp="1" noChangeAspect="1"/>
          </p:cNvPicPr>
          <p:nvPr>
            <p:ph idx="1"/>
          </p:nvPr>
        </p:nvPicPr>
        <p:blipFill>
          <a:blip r:embed="rId2"/>
          <a:stretch>
            <a:fillRect/>
          </a:stretch>
        </p:blipFill>
        <p:spPr>
          <a:xfrm>
            <a:off x="3528654" y="2358002"/>
            <a:ext cx="5134692" cy="3286584"/>
          </a:xfrm>
        </p:spPr>
      </p:pic>
    </p:spTree>
    <p:extLst>
      <p:ext uri="{BB962C8B-B14F-4D97-AF65-F5344CB8AC3E}">
        <p14:creationId xmlns:p14="http://schemas.microsoft.com/office/powerpoint/2010/main" val="228192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37C174-AFE5-46CF-7069-753CA45AB95C}"/>
              </a:ext>
            </a:extLst>
          </p:cNvPr>
          <p:cNvSpPr>
            <a:spLocks noGrp="1"/>
          </p:cNvSpPr>
          <p:nvPr>
            <p:ph type="title"/>
          </p:nvPr>
        </p:nvSpPr>
        <p:spPr/>
        <p:txBody>
          <a:bodyPr/>
          <a:lstStyle/>
          <a:p>
            <a:r>
              <a:rPr lang="de-CH" dirty="0"/>
              <a:t>Quiz</a:t>
            </a:r>
          </a:p>
        </p:txBody>
      </p:sp>
      <p:pic>
        <p:nvPicPr>
          <p:cNvPr id="5" name="Inhaltsplatzhalter 4">
            <a:extLst>
              <a:ext uri="{FF2B5EF4-FFF2-40B4-BE49-F238E27FC236}">
                <a16:creationId xmlns:a16="http://schemas.microsoft.com/office/drawing/2014/main" id="{3E22AB58-862E-98BC-3330-C8AB1162873D}"/>
              </a:ext>
            </a:extLst>
          </p:cNvPr>
          <p:cNvPicPr>
            <a:picLocks noGrp="1" noChangeAspect="1"/>
          </p:cNvPicPr>
          <p:nvPr>
            <p:ph idx="1"/>
          </p:nvPr>
        </p:nvPicPr>
        <p:blipFill>
          <a:blip r:embed="rId2"/>
          <a:stretch>
            <a:fillRect/>
          </a:stretch>
        </p:blipFill>
        <p:spPr>
          <a:xfrm>
            <a:off x="3528654" y="2358002"/>
            <a:ext cx="5134692" cy="3286584"/>
          </a:xfrm>
        </p:spPr>
      </p:pic>
      <p:sp>
        <p:nvSpPr>
          <p:cNvPr id="3" name="Rechteck 2">
            <a:extLst>
              <a:ext uri="{FF2B5EF4-FFF2-40B4-BE49-F238E27FC236}">
                <a16:creationId xmlns:a16="http://schemas.microsoft.com/office/drawing/2014/main" id="{4B31EE68-1661-37E4-D0A2-D0F9EACB0F9D}"/>
              </a:ext>
            </a:extLst>
          </p:cNvPr>
          <p:cNvSpPr/>
          <p:nvPr/>
        </p:nvSpPr>
        <p:spPr>
          <a:xfrm>
            <a:off x="3528654" y="5372100"/>
            <a:ext cx="1491754" cy="27248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17670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031D5-B829-4A52-1751-6D6BB1DBABDA}"/>
              </a:ext>
            </a:extLst>
          </p:cNvPr>
          <p:cNvSpPr>
            <a:spLocks noGrp="1"/>
          </p:cNvSpPr>
          <p:nvPr>
            <p:ph type="title"/>
          </p:nvPr>
        </p:nvSpPr>
        <p:spPr/>
        <p:txBody>
          <a:bodyPr/>
          <a:lstStyle/>
          <a:p>
            <a:r>
              <a:rPr lang="de-CH" dirty="0"/>
              <a:t>Quiz</a:t>
            </a:r>
            <a:br>
              <a:rPr lang="de-CH" dirty="0"/>
            </a:br>
            <a:endParaRPr lang="de-CH" dirty="0"/>
          </a:p>
        </p:txBody>
      </p:sp>
      <p:pic>
        <p:nvPicPr>
          <p:cNvPr id="5" name="Inhaltsplatzhalter 4">
            <a:extLst>
              <a:ext uri="{FF2B5EF4-FFF2-40B4-BE49-F238E27FC236}">
                <a16:creationId xmlns:a16="http://schemas.microsoft.com/office/drawing/2014/main" id="{C0CD0B94-0818-3D20-26AE-3C682008F586}"/>
              </a:ext>
            </a:extLst>
          </p:cNvPr>
          <p:cNvPicPr>
            <a:picLocks noGrp="1" noChangeAspect="1"/>
          </p:cNvPicPr>
          <p:nvPr>
            <p:ph idx="1"/>
          </p:nvPr>
        </p:nvPicPr>
        <p:blipFill>
          <a:blip r:embed="rId2"/>
          <a:stretch>
            <a:fillRect/>
          </a:stretch>
        </p:blipFill>
        <p:spPr>
          <a:xfrm>
            <a:off x="3585812" y="2986740"/>
            <a:ext cx="5020376" cy="2029108"/>
          </a:xfrm>
        </p:spPr>
      </p:pic>
    </p:spTree>
    <p:extLst>
      <p:ext uri="{BB962C8B-B14F-4D97-AF65-F5344CB8AC3E}">
        <p14:creationId xmlns:p14="http://schemas.microsoft.com/office/powerpoint/2010/main" val="13905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031D5-B829-4A52-1751-6D6BB1DBABDA}"/>
              </a:ext>
            </a:extLst>
          </p:cNvPr>
          <p:cNvSpPr>
            <a:spLocks noGrp="1"/>
          </p:cNvSpPr>
          <p:nvPr>
            <p:ph type="title"/>
          </p:nvPr>
        </p:nvSpPr>
        <p:spPr/>
        <p:txBody>
          <a:bodyPr/>
          <a:lstStyle/>
          <a:p>
            <a:r>
              <a:rPr lang="de-CH" dirty="0"/>
              <a:t>Quiz</a:t>
            </a:r>
            <a:br>
              <a:rPr lang="de-CH" dirty="0"/>
            </a:br>
            <a:endParaRPr lang="de-CH" dirty="0"/>
          </a:p>
        </p:txBody>
      </p:sp>
      <p:pic>
        <p:nvPicPr>
          <p:cNvPr id="5" name="Inhaltsplatzhalter 4">
            <a:extLst>
              <a:ext uri="{FF2B5EF4-FFF2-40B4-BE49-F238E27FC236}">
                <a16:creationId xmlns:a16="http://schemas.microsoft.com/office/drawing/2014/main" id="{C0CD0B94-0818-3D20-26AE-3C682008F586}"/>
              </a:ext>
            </a:extLst>
          </p:cNvPr>
          <p:cNvPicPr>
            <a:picLocks noGrp="1" noChangeAspect="1"/>
          </p:cNvPicPr>
          <p:nvPr>
            <p:ph idx="1"/>
          </p:nvPr>
        </p:nvPicPr>
        <p:blipFill>
          <a:blip r:embed="rId2"/>
          <a:stretch>
            <a:fillRect/>
          </a:stretch>
        </p:blipFill>
        <p:spPr>
          <a:xfrm>
            <a:off x="3585812" y="2986740"/>
            <a:ext cx="5020376" cy="2029108"/>
          </a:xfrm>
        </p:spPr>
      </p:pic>
      <p:sp>
        <p:nvSpPr>
          <p:cNvPr id="7" name="Rechteck 6">
            <a:extLst>
              <a:ext uri="{FF2B5EF4-FFF2-40B4-BE49-F238E27FC236}">
                <a16:creationId xmlns:a16="http://schemas.microsoft.com/office/drawing/2014/main" id="{E3C55A32-CF57-3FB4-B85D-EACA255CFDB9}"/>
              </a:ext>
            </a:extLst>
          </p:cNvPr>
          <p:cNvSpPr/>
          <p:nvPr/>
        </p:nvSpPr>
        <p:spPr>
          <a:xfrm>
            <a:off x="3585812" y="4211515"/>
            <a:ext cx="1389185" cy="36927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Tree>
    <p:extLst>
      <p:ext uri="{BB962C8B-B14F-4D97-AF65-F5344CB8AC3E}">
        <p14:creationId xmlns:p14="http://schemas.microsoft.com/office/powerpoint/2010/main" val="372902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031D5-B829-4A52-1751-6D6BB1DBABDA}"/>
              </a:ext>
            </a:extLst>
          </p:cNvPr>
          <p:cNvSpPr>
            <a:spLocks noGrp="1"/>
          </p:cNvSpPr>
          <p:nvPr>
            <p:ph type="title"/>
          </p:nvPr>
        </p:nvSpPr>
        <p:spPr/>
        <p:txBody>
          <a:bodyPr/>
          <a:lstStyle/>
          <a:p>
            <a:r>
              <a:rPr lang="de-CH" dirty="0"/>
              <a:t>Quiz</a:t>
            </a:r>
            <a:br>
              <a:rPr lang="de-CH" dirty="0"/>
            </a:br>
            <a:endParaRPr lang="de-CH" dirty="0"/>
          </a:p>
        </p:txBody>
      </p:sp>
      <p:pic>
        <p:nvPicPr>
          <p:cNvPr id="5" name="Inhaltsplatzhalter 4">
            <a:extLst>
              <a:ext uri="{FF2B5EF4-FFF2-40B4-BE49-F238E27FC236}">
                <a16:creationId xmlns:a16="http://schemas.microsoft.com/office/drawing/2014/main" id="{C0CD0B94-0818-3D20-26AE-3C682008F586}"/>
              </a:ext>
            </a:extLst>
          </p:cNvPr>
          <p:cNvPicPr>
            <a:picLocks noGrp="1" noChangeAspect="1"/>
          </p:cNvPicPr>
          <p:nvPr>
            <p:ph idx="1"/>
          </p:nvPr>
        </p:nvPicPr>
        <p:blipFill>
          <a:blip r:embed="rId2"/>
          <a:stretch>
            <a:fillRect/>
          </a:stretch>
        </p:blipFill>
        <p:spPr>
          <a:xfrm>
            <a:off x="3585812" y="2986740"/>
            <a:ext cx="5020376" cy="2029108"/>
          </a:xfrm>
        </p:spPr>
      </p:pic>
      <p:sp>
        <p:nvSpPr>
          <p:cNvPr id="3" name="Rechteck 2">
            <a:extLst>
              <a:ext uri="{FF2B5EF4-FFF2-40B4-BE49-F238E27FC236}">
                <a16:creationId xmlns:a16="http://schemas.microsoft.com/office/drawing/2014/main" id="{00E5FEB1-F1D2-6E18-40AF-3F2D376EF9E5}"/>
              </a:ext>
            </a:extLst>
          </p:cNvPr>
          <p:cNvSpPr/>
          <p:nvPr/>
        </p:nvSpPr>
        <p:spPr>
          <a:xfrm>
            <a:off x="3326431" y="4281854"/>
            <a:ext cx="1491754" cy="27248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2515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9E40B3-8861-4A27-F586-4EB360D6B588}"/>
              </a:ext>
            </a:extLst>
          </p:cNvPr>
          <p:cNvSpPr>
            <a:spLocks noGrp="1"/>
          </p:cNvSpPr>
          <p:nvPr>
            <p:ph type="title"/>
          </p:nvPr>
        </p:nvSpPr>
        <p:spPr/>
        <p:txBody>
          <a:bodyPr/>
          <a:lstStyle/>
          <a:p>
            <a:r>
              <a:rPr lang="de-CH" dirty="0"/>
              <a:t>Quiz</a:t>
            </a:r>
          </a:p>
        </p:txBody>
      </p:sp>
      <p:pic>
        <p:nvPicPr>
          <p:cNvPr id="5" name="Grafik 4">
            <a:extLst>
              <a:ext uri="{FF2B5EF4-FFF2-40B4-BE49-F238E27FC236}">
                <a16:creationId xmlns:a16="http://schemas.microsoft.com/office/drawing/2014/main" id="{7544620E-3082-42FE-503E-EDF74DC95FFE}"/>
              </a:ext>
            </a:extLst>
          </p:cNvPr>
          <p:cNvPicPr>
            <a:picLocks noChangeAspect="1"/>
          </p:cNvPicPr>
          <p:nvPr/>
        </p:nvPicPr>
        <p:blipFill>
          <a:blip r:embed="rId2"/>
          <a:stretch>
            <a:fillRect/>
          </a:stretch>
        </p:blipFill>
        <p:spPr>
          <a:xfrm>
            <a:off x="3271443" y="1966708"/>
            <a:ext cx="5649113" cy="2924583"/>
          </a:xfrm>
          <a:prstGeom prst="rect">
            <a:avLst/>
          </a:prstGeom>
        </p:spPr>
      </p:pic>
    </p:spTree>
    <p:extLst>
      <p:ext uri="{BB962C8B-B14F-4D97-AF65-F5344CB8AC3E}">
        <p14:creationId xmlns:p14="http://schemas.microsoft.com/office/powerpoint/2010/main" val="324692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9E40B3-8861-4A27-F586-4EB360D6B588}"/>
              </a:ext>
            </a:extLst>
          </p:cNvPr>
          <p:cNvSpPr>
            <a:spLocks noGrp="1"/>
          </p:cNvSpPr>
          <p:nvPr>
            <p:ph type="title"/>
          </p:nvPr>
        </p:nvSpPr>
        <p:spPr/>
        <p:txBody>
          <a:bodyPr/>
          <a:lstStyle/>
          <a:p>
            <a:r>
              <a:rPr lang="de-CH" dirty="0"/>
              <a:t>Quiz</a:t>
            </a:r>
          </a:p>
        </p:txBody>
      </p:sp>
      <p:pic>
        <p:nvPicPr>
          <p:cNvPr id="5" name="Grafik 4">
            <a:extLst>
              <a:ext uri="{FF2B5EF4-FFF2-40B4-BE49-F238E27FC236}">
                <a16:creationId xmlns:a16="http://schemas.microsoft.com/office/drawing/2014/main" id="{7544620E-3082-42FE-503E-EDF74DC95FFE}"/>
              </a:ext>
            </a:extLst>
          </p:cNvPr>
          <p:cNvPicPr>
            <a:picLocks noChangeAspect="1"/>
          </p:cNvPicPr>
          <p:nvPr/>
        </p:nvPicPr>
        <p:blipFill>
          <a:blip r:embed="rId2"/>
          <a:stretch>
            <a:fillRect/>
          </a:stretch>
        </p:blipFill>
        <p:spPr>
          <a:xfrm>
            <a:off x="3271443" y="1966708"/>
            <a:ext cx="5649113" cy="2924583"/>
          </a:xfrm>
          <a:prstGeom prst="rect">
            <a:avLst/>
          </a:prstGeom>
        </p:spPr>
      </p:pic>
      <p:sp>
        <p:nvSpPr>
          <p:cNvPr id="3" name="Rechteck 2">
            <a:extLst>
              <a:ext uri="{FF2B5EF4-FFF2-40B4-BE49-F238E27FC236}">
                <a16:creationId xmlns:a16="http://schemas.microsoft.com/office/drawing/2014/main" id="{722EE70C-6DC9-A2E9-5142-49A07AF5FE84}"/>
              </a:ext>
            </a:extLst>
          </p:cNvPr>
          <p:cNvSpPr/>
          <p:nvPr/>
        </p:nvSpPr>
        <p:spPr>
          <a:xfrm>
            <a:off x="3271442" y="3086100"/>
            <a:ext cx="5081249" cy="27248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hteck 3">
            <a:extLst>
              <a:ext uri="{FF2B5EF4-FFF2-40B4-BE49-F238E27FC236}">
                <a16:creationId xmlns:a16="http://schemas.microsoft.com/office/drawing/2014/main" id="{605C739A-5813-A29A-98AE-A5F069C60C42}"/>
              </a:ext>
            </a:extLst>
          </p:cNvPr>
          <p:cNvSpPr/>
          <p:nvPr/>
        </p:nvSpPr>
        <p:spPr>
          <a:xfrm>
            <a:off x="3271441" y="3499414"/>
            <a:ext cx="5213135" cy="44833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87819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90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17146" y="1819275"/>
            <a:ext cx="7092692" cy="22738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TestStep Library</a:t>
            </a:r>
          </a:p>
          <a:p>
            <a:pPr>
              <a:lnSpc>
                <a:spcPct val="114000"/>
              </a:lnSpc>
              <a:spcBef>
                <a:spcPts val="1200"/>
              </a:spcBef>
            </a:pPr>
            <a:r>
              <a:rPr lang="en-US" sz="2800" dirty="0">
                <a:latin typeface="Open Sans" panose="020B0606030504020204" pitchFamily="34" charset="0"/>
                <a:ea typeface="Open Sans" panose="020B0606030504020204" pitchFamily="34" charset="0"/>
                <a:cs typeface="Open Sans" panose="020B0606030504020204" pitchFamily="34" charset="0"/>
              </a:rPr>
              <a:t>Contains Reusable </a:t>
            </a:r>
            <a:r>
              <a:rPr lang="en-US" sz="2800" dirty="0" err="1">
                <a:latin typeface="Open Sans" panose="020B0606030504020204" pitchFamily="34" charset="0"/>
                <a:ea typeface="Open Sans" panose="020B0606030504020204" pitchFamily="34" charset="0"/>
                <a:cs typeface="Open Sans" panose="020B0606030504020204" pitchFamily="34" charset="0"/>
              </a:rPr>
              <a:t>TestStepBlocks</a:t>
            </a:r>
            <a:r>
              <a:rPr lang="en-US" sz="2800" dirty="0">
                <a:latin typeface="Open Sans" panose="020B0606030504020204" pitchFamily="34" charset="0"/>
                <a:ea typeface="Open Sans" panose="020B0606030504020204" pitchFamily="34" charset="0"/>
                <a:cs typeface="Open Sans" panose="020B0606030504020204" pitchFamily="34" charset="0"/>
              </a:rPr>
              <a:t>; any changes in the Library will automatically update References in TestCases</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677" y="1819275"/>
            <a:ext cx="1828800" cy="1828800"/>
          </a:xfrm>
          <a:prstGeom prst="rect">
            <a:avLst/>
          </a:prstGeom>
        </p:spPr>
      </p:pic>
    </p:spTree>
    <p:extLst>
      <p:ext uri="{BB962C8B-B14F-4D97-AF65-F5344CB8AC3E}">
        <p14:creationId xmlns:p14="http://schemas.microsoft.com/office/powerpoint/2010/main" val="209190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610100" y="1819275"/>
            <a:ext cx="6720289" cy="227389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Reusable TestStepBlock</a:t>
            </a:r>
          </a:p>
          <a:p>
            <a:pPr>
              <a:lnSpc>
                <a:spcPct val="114000"/>
              </a:lnSpc>
              <a:spcBef>
                <a:spcPts val="1200"/>
              </a:spcBef>
            </a:pPr>
            <a:r>
              <a:rPr lang="en-US" sz="2800" dirty="0">
                <a:latin typeface="Open Sans" panose="020B0606030504020204" pitchFamily="34" charset="0"/>
                <a:ea typeface="Open Sans" panose="020B0606030504020204" pitchFamily="34" charset="0"/>
                <a:cs typeface="Open Sans" panose="020B0606030504020204" pitchFamily="34" charset="0"/>
              </a:rPr>
              <a:t>One or more TestSteps that will be reused throughout numerous TestCases; contained within a Library</a:t>
            </a:r>
            <a:endParaRPr lang="de-DE"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551" y="1819275"/>
            <a:ext cx="1828800" cy="1828800"/>
          </a:xfrm>
          <a:prstGeom prst="rect">
            <a:avLst/>
          </a:prstGeom>
        </p:spPr>
      </p:pic>
    </p:spTree>
    <p:extLst>
      <p:ext uri="{BB962C8B-B14F-4D97-AF65-F5344CB8AC3E}">
        <p14:creationId xmlns:p14="http://schemas.microsoft.com/office/powerpoint/2010/main" val="28900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5693A1F-9B68-30F1-D639-B07D82DB4017}"/>
              </a:ext>
            </a:extLst>
          </p:cNvPr>
          <p:cNvPicPr>
            <a:picLocks noChangeAspect="1"/>
          </p:cNvPicPr>
          <p:nvPr/>
        </p:nvPicPr>
        <p:blipFill>
          <a:blip r:embed="rId2"/>
          <a:stretch>
            <a:fillRect/>
          </a:stretch>
        </p:blipFill>
        <p:spPr>
          <a:xfrm>
            <a:off x="838200" y="2000050"/>
            <a:ext cx="9788379" cy="4000700"/>
          </a:xfrm>
          <a:prstGeom prst="rect">
            <a:avLst/>
          </a:prstGeom>
        </p:spPr>
      </p:pic>
      <p:sp>
        <p:nvSpPr>
          <p:cNvPr id="2" name="Titel 1">
            <a:extLst>
              <a:ext uri="{FF2B5EF4-FFF2-40B4-BE49-F238E27FC236}">
                <a16:creationId xmlns:a16="http://schemas.microsoft.com/office/drawing/2014/main" id="{08651AC4-1739-588B-00E3-FA4F8C259C9E}"/>
              </a:ext>
            </a:extLst>
          </p:cNvPr>
          <p:cNvSpPr>
            <a:spLocks noGrp="1"/>
          </p:cNvSpPr>
          <p:nvPr>
            <p:ph type="title"/>
          </p:nvPr>
        </p:nvSpPr>
        <p:spPr/>
        <p:txBody>
          <a:bodyPr/>
          <a:lstStyle/>
          <a:p>
            <a:r>
              <a:rPr lang="de-CH" dirty="0"/>
              <a:t>Quiz</a:t>
            </a:r>
          </a:p>
        </p:txBody>
      </p:sp>
      <p:sp>
        <p:nvSpPr>
          <p:cNvPr id="3" name="Rechteck 2">
            <a:extLst>
              <a:ext uri="{FF2B5EF4-FFF2-40B4-BE49-F238E27FC236}">
                <a16:creationId xmlns:a16="http://schemas.microsoft.com/office/drawing/2014/main" id="{37DF51E2-96B5-BCEC-03F0-FCF3126889B6}"/>
              </a:ext>
            </a:extLst>
          </p:cNvPr>
          <p:cNvSpPr/>
          <p:nvPr/>
        </p:nvSpPr>
        <p:spPr>
          <a:xfrm>
            <a:off x="984738" y="4165233"/>
            <a:ext cx="6198577" cy="58908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ln w="28575">
                <a:solidFill>
                  <a:schemeClr val="tx1"/>
                </a:solidFill>
              </a:ln>
            </a:endParaRPr>
          </a:p>
        </p:txBody>
      </p:sp>
    </p:spTree>
    <p:extLst>
      <p:ext uri="{BB962C8B-B14F-4D97-AF65-F5344CB8AC3E}">
        <p14:creationId xmlns:p14="http://schemas.microsoft.com/office/powerpoint/2010/main" val="98230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Reusable TestStepBlocks</a:t>
            </a:r>
          </a:p>
        </p:txBody>
      </p:sp>
      <p:sp>
        <p:nvSpPr>
          <p:cNvPr id="3" name="Content Placeholder 2"/>
          <p:cNvSpPr>
            <a:spLocks noGrp="1"/>
          </p:cNvSpPr>
          <p:nvPr>
            <p:ph sz="half" idx="1"/>
          </p:nvPr>
        </p:nvSpPr>
        <p:spPr/>
        <p:txBody>
          <a:bodyPr/>
          <a:lstStyle/>
          <a:p>
            <a:pPr marL="514350" indent="-514350">
              <a:lnSpc>
                <a:spcPct val="150000"/>
              </a:lnSpc>
              <a:buAutoNum type="arabicPeriod"/>
            </a:pPr>
            <a:r>
              <a:rPr lang="en-US" dirty="0"/>
              <a:t>Create a TestStep Library within a TestCase Folder</a:t>
            </a:r>
          </a:p>
          <a:p>
            <a:pPr marL="514350" indent="-514350">
              <a:lnSpc>
                <a:spcPct val="150000"/>
              </a:lnSpc>
              <a:buFont typeface="Wingdings" panose="05000000000000000000" pitchFamily="2" charset="2"/>
              <a:buAutoNum type="arabicPeriod"/>
            </a:pPr>
            <a:r>
              <a:rPr lang="en-US" dirty="0"/>
              <a:t>Add TestSteps or TestStep Folders to the Library by creating them or dragging and dropping in existing ones</a:t>
            </a:r>
          </a:p>
          <a:p>
            <a:pPr marL="514350" indent="-514350">
              <a:buAutoNum type="arabicPeriod"/>
            </a:pPr>
            <a:endParaRPr lang="en-US" dirty="0"/>
          </a:p>
          <a:p>
            <a:pPr marL="514350" indent="-514350">
              <a:buAutoNum type="arabicPeriod"/>
            </a:pPr>
            <a:endParaRPr lang="en-US" dirty="0"/>
          </a:p>
          <a:p>
            <a:endParaRPr lang="en-US" dirty="0"/>
          </a:p>
        </p:txBody>
      </p:sp>
    </p:spTree>
    <p:extLst>
      <p:ext uri="{BB962C8B-B14F-4D97-AF65-F5344CB8AC3E}">
        <p14:creationId xmlns:p14="http://schemas.microsoft.com/office/powerpoint/2010/main" val="293049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843" y="2681555"/>
            <a:ext cx="5168348" cy="2116476"/>
          </a:xfrm>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7a</a:t>
            </a:r>
            <a:r>
              <a:rPr lang="en-US" dirty="0"/>
              <a:t> Create a Library</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7b</a:t>
            </a:r>
            <a:r>
              <a:rPr lang="en-US" dirty="0"/>
              <a:t> Create Reusable </a:t>
            </a:r>
            <a:r>
              <a:rPr lang="en-US" dirty="0" err="1"/>
              <a:t>TestStepBlocks</a:t>
            </a:r>
            <a:endParaRPr lang="de-DE" dirty="0"/>
          </a:p>
        </p:txBody>
      </p:sp>
    </p:spTree>
    <p:extLst>
      <p:ext uri="{BB962C8B-B14F-4D97-AF65-F5344CB8AC3E}">
        <p14:creationId xmlns:p14="http://schemas.microsoft.com/office/powerpoint/2010/main" val="203669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08</a:t>
            </a:r>
          </a:p>
        </p:txBody>
      </p:sp>
      <p:sp>
        <p:nvSpPr>
          <p:cNvPr id="3" name="Content Placeholder 2"/>
          <p:cNvSpPr>
            <a:spLocks noGrp="1"/>
          </p:cNvSpPr>
          <p:nvPr>
            <p:ph sz="half" idx="1"/>
          </p:nvPr>
        </p:nvSpPr>
        <p:spPr/>
        <p:txBody>
          <a:bodyPr>
            <a:normAutofit lnSpcReduction="10000"/>
          </a:bodyPr>
          <a:lstStyle/>
          <a:p>
            <a:r>
              <a:rPr lang="de-DE" dirty="0" err="1"/>
              <a:t>Rescan</a:t>
            </a:r>
            <a:r>
              <a:rPr lang="de-DE" dirty="0"/>
              <a:t>, </a:t>
            </a:r>
            <a:r>
              <a:rPr lang="de-DE" dirty="0" err="1"/>
              <a:t>ValueRange</a:t>
            </a:r>
            <a:r>
              <a:rPr lang="de-DE" dirty="0"/>
              <a:t>, </a:t>
            </a:r>
            <a:r>
              <a:rPr lang="de-DE" dirty="0" err="1"/>
              <a:t>ActionMode</a:t>
            </a:r>
            <a:r>
              <a:rPr lang="de-DE" dirty="0"/>
              <a:t> </a:t>
            </a:r>
            <a:r>
              <a:rPr lang="de-DE" dirty="0" err="1"/>
              <a:t>WaitOn</a:t>
            </a:r>
            <a:r>
              <a:rPr lang="de-DE" dirty="0"/>
              <a:t>, Module </a:t>
            </a:r>
            <a:r>
              <a:rPr lang="de-DE" dirty="0" err="1"/>
              <a:t>Merge</a:t>
            </a:r>
            <a:endParaRPr lang="de-DE" dirty="0"/>
          </a:p>
        </p:txBody>
      </p:sp>
    </p:spTree>
    <p:extLst>
      <p:ext uri="{BB962C8B-B14F-4D97-AF65-F5344CB8AC3E}">
        <p14:creationId xmlns:p14="http://schemas.microsoft.com/office/powerpoint/2010/main" val="337676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10100" y="1819275"/>
            <a:ext cx="6747606" cy="2989152"/>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Module Merge function</a:t>
            </a:r>
          </a:p>
          <a:p>
            <a:pPr>
              <a:lnSpc>
                <a:spcPct val="114000"/>
              </a:lnSpc>
              <a:spcBef>
                <a:spcPts val="1200"/>
              </a:spcBef>
              <a:defRPr/>
            </a:pPr>
            <a:r>
              <a:rPr lang="de-AT" sz="2800" dirty="0" err="1">
                <a:latin typeface="Open Sans" panose="020B0606030504020204" pitchFamily="34" charset="0"/>
                <a:ea typeface="Open Sans" panose="020B0606030504020204" pitchFamily="34" charset="0"/>
                <a:cs typeface="Open Sans" panose="020B0606030504020204" pitchFamily="34" charset="0"/>
              </a:rPr>
              <a:t>Allows</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you</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to</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combine</a:t>
            </a:r>
            <a:r>
              <a:rPr lang="de-AT" sz="2800" dirty="0">
                <a:latin typeface="Open Sans" panose="020B0606030504020204" pitchFamily="34" charset="0"/>
                <a:ea typeface="Open Sans" panose="020B0606030504020204" pitchFamily="34" charset="0"/>
                <a:cs typeface="Open Sans" panose="020B0606030504020204" pitchFamily="34" charset="0"/>
              </a:rPr>
              <a:t> 2 Modules </a:t>
            </a:r>
            <a:r>
              <a:rPr lang="de-AT" sz="2800" dirty="0" err="1">
                <a:latin typeface="Open Sans" panose="020B0606030504020204" pitchFamily="34" charset="0"/>
                <a:ea typeface="Open Sans" panose="020B0606030504020204" pitchFamily="34" charset="0"/>
                <a:cs typeface="Open Sans" panose="020B0606030504020204" pitchFamily="34" charset="0"/>
              </a:rPr>
              <a:t>together</a:t>
            </a:r>
            <a:r>
              <a:rPr lang="de-AT" sz="2800" dirty="0">
                <a:latin typeface="Open Sans" panose="020B0606030504020204" pitchFamily="34" charset="0"/>
                <a:ea typeface="Open Sans" panose="020B0606030504020204" pitchFamily="34" charset="0"/>
                <a:cs typeface="Open Sans" panose="020B0606030504020204" pitchFamily="34" charset="0"/>
              </a:rPr>
              <a:t>.</a:t>
            </a:r>
          </a:p>
          <a:p>
            <a:pPr>
              <a:lnSpc>
                <a:spcPct val="114000"/>
              </a:lnSpc>
              <a:spcBef>
                <a:spcPts val="1200"/>
              </a:spcBef>
              <a:defRPr/>
            </a:pPr>
            <a:r>
              <a:rPr lang="en-US" sz="2000" i="1" dirty="0">
                <a:latin typeface="Open Sans" panose="020B0606030504020204" pitchFamily="34" charset="0"/>
                <a:ea typeface="Open Sans" panose="020B0606030504020204" pitchFamily="34" charset="0"/>
                <a:cs typeface="Open Sans" panose="020B0606030504020204" pitchFamily="34" charset="0"/>
              </a:rPr>
              <a:t>In the event that </a:t>
            </a:r>
            <a:r>
              <a:rPr lang="en-US" sz="2000" i="1" dirty="0" err="1">
                <a:latin typeface="Open Sans" panose="020B0606030504020204" pitchFamily="34" charset="0"/>
                <a:ea typeface="Open Sans" panose="020B0606030504020204" pitchFamily="34" charset="0"/>
                <a:cs typeface="Open Sans" panose="020B0606030504020204" pitchFamily="34" charset="0"/>
              </a:rPr>
              <a:t>ModuleAttributes</a:t>
            </a:r>
            <a:r>
              <a:rPr lang="en-US" sz="2000" i="1" dirty="0">
                <a:latin typeface="Open Sans" panose="020B0606030504020204" pitchFamily="34" charset="0"/>
                <a:ea typeface="Open Sans" panose="020B0606030504020204" pitchFamily="34" charset="0"/>
                <a:cs typeface="Open Sans" panose="020B0606030504020204" pitchFamily="34" charset="0"/>
              </a:rPr>
              <a:t> are duplicated in the Modules, you can link these Attributes and decide which method of identification you want to keep</a:t>
            </a:r>
            <a:endParaRPr lang="de-AT" sz="20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927" y="2209799"/>
            <a:ext cx="2045250" cy="1818000"/>
          </a:xfrm>
          <a:prstGeom prst="rect">
            <a:avLst/>
          </a:prstGeom>
        </p:spPr>
      </p:pic>
    </p:spTree>
    <p:extLst>
      <p:ext uri="{BB962C8B-B14F-4D97-AF65-F5344CB8AC3E}">
        <p14:creationId xmlns:p14="http://schemas.microsoft.com/office/powerpoint/2010/main" val="2261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09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610100" y="1819275"/>
            <a:ext cx="6747606" cy="4125488"/>
          </a:xfrm>
          <a:prstGeom prst="rect">
            <a:avLst/>
          </a:prstGeom>
          <a:noFill/>
        </p:spPr>
        <p:txBody>
          <a:bodyPr wrap="square" rtlCol="0">
            <a:spAutoFit/>
          </a:bodyPr>
          <a:lstStyle/>
          <a:p>
            <a:r>
              <a:rPr lang="en-US" sz="3600" u="sng" dirty="0" err="1">
                <a:latin typeface="Open Sans" panose="020B0606030504020204" pitchFamily="34" charset="0"/>
                <a:ea typeface="Open Sans" panose="020B0606030504020204" pitchFamily="34" charset="0"/>
                <a:cs typeface="Open Sans" panose="020B0606030504020204" pitchFamily="34" charset="0"/>
              </a:rPr>
              <a:t>ActionMode</a:t>
            </a:r>
            <a:r>
              <a:rPr lang="en-US" sz="3600" u="sng" dirty="0">
                <a:latin typeface="Open Sans" panose="020B0606030504020204" pitchFamily="34" charset="0"/>
                <a:ea typeface="Open Sans" panose="020B0606030504020204" pitchFamily="34" charset="0"/>
                <a:cs typeface="Open Sans" panose="020B0606030504020204" pitchFamily="34" charset="0"/>
              </a:rPr>
              <a:t> </a:t>
            </a:r>
            <a:r>
              <a:rPr lang="en-US" sz="3600" u="sng" dirty="0" err="1">
                <a:latin typeface="Open Sans" panose="020B0606030504020204" pitchFamily="34" charset="0"/>
                <a:ea typeface="Open Sans" panose="020B0606030504020204" pitchFamily="34" charset="0"/>
                <a:cs typeface="Open Sans" panose="020B0606030504020204" pitchFamily="34" charset="0"/>
              </a:rPr>
              <a:t>WaitOn</a:t>
            </a:r>
            <a:endParaRPr lang="en-US" sz="3600" u="sng" dirty="0">
              <a:latin typeface="Open Sans" panose="020B0606030504020204" pitchFamily="34" charset="0"/>
              <a:ea typeface="Open Sans" panose="020B0606030504020204" pitchFamily="34" charset="0"/>
              <a:cs typeface="Open Sans" panose="020B0606030504020204" pitchFamily="34" charset="0"/>
            </a:endParaRPr>
          </a:p>
          <a:p>
            <a:pPr>
              <a:lnSpc>
                <a:spcPct val="114000"/>
              </a:lnSpc>
              <a:spcBef>
                <a:spcPts val="1200"/>
              </a:spcBef>
              <a:defRPr/>
            </a:pPr>
            <a:r>
              <a:rPr lang="de-AT" sz="2800" dirty="0">
                <a:latin typeface="Open Sans" panose="020B0606030504020204" pitchFamily="34" charset="0"/>
                <a:ea typeface="Open Sans" panose="020B0606030504020204" pitchFamily="34" charset="0"/>
                <a:cs typeface="Open Sans" panose="020B0606030504020204" pitchFamily="34" charset="0"/>
              </a:rPr>
              <a:t>Delays the </a:t>
            </a:r>
            <a:r>
              <a:rPr lang="de-AT" sz="2800" dirty="0" err="1">
                <a:latin typeface="Open Sans" panose="020B0606030504020204" pitchFamily="34" charset="0"/>
                <a:ea typeface="Open Sans" panose="020B0606030504020204" pitchFamily="34" charset="0"/>
                <a:cs typeface="Open Sans" panose="020B0606030504020204" pitchFamily="34" charset="0"/>
              </a:rPr>
              <a:t>execution</a:t>
            </a:r>
            <a:r>
              <a:rPr lang="de-AT" sz="2800" dirty="0">
                <a:latin typeface="Open Sans" panose="020B0606030504020204" pitchFamily="34" charset="0"/>
                <a:ea typeface="Open Sans" panose="020B0606030504020204" pitchFamily="34" charset="0"/>
                <a:cs typeface="Open Sans" panose="020B0606030504020204" pitchFamily="34" charset="0"/>
              </a:rPr>
              <a:t> of the </a:t>
            </a:r>
            <a:r>
              <a:rPr lang="de-AT" sz="2800" dirty="0" err="1">
                <a:latin typeface="Open Sans" panose="020B0606030504020204" pitchFamily="34" charset="0"/>
                <a:ea typeface="Open Sans" panose="020B0606030504020204" pitchFamily="34" charset="0"/>
                <a:cs typeface="Open Sans" panose="020B0606030504020204" pitchFamily="34" charset="0"/>
              </a:rPr>
              <a:t>next</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TestStepValue</a:t>
            </a:r>
            <a:r>
              <a:rPr lang="de-AT" sz="2800" dirty="0">
                <a:latin typeface="Open Sans" panose="020B0606030504020204" pitchFamily="34" charset="0"/>
                <a:ea typeface="Open Sans" panose="020B0606030504020204" pitchFamily="34" charset="0"/>
                <a:cs typeface="Open Sans" panose="020B0606030504020204" pitchFamily="34" charset="0"/>
              </a:rPr>
              <a:t> by </a:t>
            </a:r>
            <a:r>
              <a:rPr lang="de-AT" sz="2800" dirty="0" err="1">
                <a:latin typeface="Open Sans" panose="020B0606030504020204" pitchFamily="34" charset="0"/>
                <a:ea typeface="Open Sans" panose="020B0606030504020204" pitchFamily="34" charset="0"/>
                <a:cs typeface="Open Sans" panose="020B0606030504020204" pitchFamily="34" charset="0"/>
              </a:rPr>
              <a:t>waiting</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for</a:t>
            </a:r>
            <a:r>
              <a:rPr lang="de-AT" sz="2800" dirty="0">
                <a:latin typeface="Open Sans" panose="020B0606030504020204" pitchFamily="34" charset="0"/>
                <a:ea typeface="Open Sans" panose="020B0606030504020204" pitchFamily="34" charset="0"/>
                <a:cs typeface="Open Sans" panose="020B0606030504020204" pitchFamily="34" charset="0"/>
              </a:rPr>
              <a:t> a </a:t>
            </a:r>
            <a:r>
              <a:rPr lang="de-AT" sz="2800" dirty="0" err="1">
                <a:latin typeface="Open Sans" panose="020B0606030504020204" pitchFamily="34" charset="0"/>
                <a:ea typeface="Open Sans" panose="020B0606030504020204" pitchFamily="34" charset="0"/>
                <a:cs typeface="Open Sans" panose="020B0606030504020204" pitchFamily="34" charset="0"/>
              </a:rPr>
              <a:t>specific</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property</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or</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value</a:t>
            </a:r>
            <a:r>
              <a:rPr lang="de-AT" sz="2800" dirty="0">
                <a:latin typeface="Open Sans" panose="020B0606030504020204" pitchFamily="34" charset="0"/>
                <a:ea typeface="Open Sans" panose="020B0606030504020204" pitchFamily="34" charset="0"/>
                <a:cs typeface="Open Sans" panose="020B0606030504020204" pitchFamily="34" charset="0"/>
              </a:rPr>
              <a:t>; the </a:t>
            </a:r>
            <a:r>
              <a:rPr lang="de-AT" sz="2800" dirty="0" err="1">
                <a:latin typeface="Open Sans" panose="020B0606030504020204" pitchFamily="34" charset="0"/>
                <a:ea typeface="Open Sans" panose="020B0606030504020204" pitchFamily="34" charset="0"/>
                <a:cs typeface="Open Sans" panose="020B0606030504020204" pitchFamily="34" charset="0"/>
              </a:rPr>
              <a:t>wait</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duration</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is</a:t>
            </a:r>
            <a:r>
              <a:rPr lang="de-AT" sz="2800" dirty="0">
                <a:latin typeface="Open Sans" panose="020B0606030504020204" pitchFamily="34" charset="0"/>
                <a:ea typeface="Open Sans" panose="020B0606030504020204" pitchFamily="34" charset="0"/>
                <a:cs typeface="Open Sans" panose="020B0606030504020204" pitchFamily="34" charset="0"/>
              </a:rPr>
              <a:t> </a:t>
            </a:r>
            <a:r>
              <a:rPr lang="de-AT" sz="2800" dirty="0" err="1">
                <a:latin typeface="Open Sans" panose="020B0606030504020204" pitchFamily="34" charset="0"/>
                <a:ea typeface="Open Sans" panose="020B0606030504020204" pitchFamily="34" charset="0"/>
                <a:cs typeface="Open Sans" panose="020B0606030504020204" pitchFamily="34" charset="0"/>
              </a:rPr>
              <a:t>dynamic</a:t>
            </a:r>
            <a:endParaRPr lang="de-AT" sz="2800" dirty="0">
              <a:latin typeface="Open Sans" panose="020B0606030504020204" pitchFamily="34" charset="0"/>
              <a:ea typeface="Open Sans" panose="020B0606030504020204" pitchFamily="34" charset="0"/>
              <a:cs typeface="Open Sans" panose="020B0606030504020204" pitchFamily="34" charset="0"/>
            </a:endParaRPr>
          </a:p>
          <a:p>
            <a:pPr>
              <a:lnSpc>
                <a:spcPct val="114000"/>
              </a:lnSpc>
              <a:spcBef>
                <a:spcPts val="1200"/>
              </a:spcBef>
              <a:defRPr/>
            </a:pPr>
            <a:r>
              <a:rPr lang="en-US" sz="2000" i="1" dirty="0">
                <a:latin typeface="Open Sans" panose="020B0606030504020204" pitchFamily="34" charset="0"/>
                <a:ea typeface="Open Sans" panose="020B0606030504020204" pitchFamily="34" charset="0"/>
                <a:cs typeface="Open Sans" panose="020B0606030504020204" pitchFamily="34" charset="0"/>
              </a:rPr>
              <a:t>The maximum duration of </a:t>
            </a:r>
            <a:r>
              <a:rPr lang="en-US" sz="2000" i="1" dirty="0" err="1">
                <a:latin typeface="Open Sans" panose="020B0606030504020204" pitchFamily="34" charset="0"/>
                <a:ea typeface="Open Sans" panose="020B0606030504020204" pitchFamily="34" charset="0"/>
                <a:cs typeface="Open Sans" panose="020B0606030504020204" pitchFamily="34" charset="0"/>
              </a:rPr>
              <a:t>WaitOn</a:t>
            </a:r>
            <a:r>
              <a:rPr lang="en-US" sz="2000" i="1" dirty="0">
                <a:latin typeface="Open Sans" panose="020B0606030504020204" pitchFamily="34" charset="0"/>
                <a:ea typeface="Open Sans" panose="020B0606030504020204" pitchFamily="34" charset="0"/>
                <a:cs typeface="Open Sans" panose="020B0606030504020204" pitchFamily="34" charset="0"/>
              </a:rPr>
              <a:t> can be changed here:</a:t>
            </a:r>
          </a:p>
          <a:p>
            <a:pPr>
              <a:lnSpc>
                <a:spcPct val="114000"/>
              </a:lnSpc>
              <a:spcBef>
                <a:spcPts val="1200"/>
              </a:spcBef>
              <a:defRPr/>
            </a:pPr>
            <a:r>
              <a:rPr lang="en-US" sz="2000" i="1" dirty="0">
                <a:latin typeface="Open Sans" panose="020B0606030504020204" pitchFamily="34" charset="0"/>
                <a:ea typeface="Open Sans" panose="020B0606030504020204" pitchFamily="34" charset="0"/>
                <a:cs typeface="Open Sans" panose="020B0606030504020204" pitchFamily="34" charset="0"/>
              </a:rPr>
              <a:t>Settings &gt;&gt; TBox &gt;&gt; Synchronization &gt;&gt; Synchronization Timeout during </a:t>
            </a:r>
            <a:r>
              <a:rPr lang="en-US" sz="2000" i="1" dirty="0" err="1">
                <a:latin typeface="Open Sans" panose="020B0606030504020204" pitchFamily="34" charset="0"/>
                <a:ea typeface="Open Sans" panose="020B0606030504020204" pitchFamily="34" charset="0"/>
                <a:cs typeface="Open Sans" panose="020B0606030504020204" pitchFamily="34" charset="0"/>
              </a:rPr>
              <a:t>WaitOn</a:t>
            </a:r>
            <a:endParaRPr lang="de-AT" sz="2000" i="1"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408967803"/>
              </p:ext>
            </p:extLst>
          </p:nvPr>
        </p:nvGraphicFramePr>
        <p:xfrm>
          <a:off x="1615209" y="1819275"/>
          <a:ext cx="1874982" cy="1036320"/>
        </p:xfrm>
        <a:graphic>
          <a:graphicData uri="http://schemas.openxmlformats.org/drawingml/2006/table">
            <a:tbl>
              <a:tblPr firstRow="1" bandRow="1">
                <a:tableStyleId>{5C22544A-7EE6-4342-B048-85BDC9FD1C3A}</a:tableStyleId>
              </a:tblPr>
              <a:tblGrid>
                <a:gridCol w="1874982">
                  <a:extLst>
                    <a:ext uri="{9D8B030D-6E8A-4147-A177-3AD203B41FA5}">
                      <a16:colId xmlns:a16="http://schemas.microsoft.com/office/drawing/2014/main" val="20000"/>
                    </a:ext>
                  </a:extLst>
                </a:gridCol>
              </a:tblGrid>
              <a:tr h="370840">
                <a:tc>
                  <a:txBody>
                    <a:bodyPr/>
                    <a:lstStyle/>
                    <a:p>
                      <a:pPr algn="l"/>
                      <a:r>
                        <a:rPr lang="de-DE" sz="2400" b="0" dirty="0">
                          <a:solidFill>
                            <a:schemeClr val="tx1"/>
                          </a:solidFill>
                        </a:rPr>
                        <a:t>ActionMode</a:t>
                      </a:r>
                    </a:p>
                  </a:txBody>
                  <a:tcPr>
                    <a:solidFill>
                      <a:schemeClr val="bg1">
                        <a:lumMod val="85000"/>
                      </a:schemeClr>
                    </a:solidFill>
                  </a:tcPr>
                </a:tc>
                <a:extLst>
                  <a:ext uri="{0D108BD9-81ED-4DB2-BD59-A6C34878D82A}">
                    <a16:rowId xmlns:a16="http://schemas.microsoft.com/office/drawing/2014/main" val="10000"/>
                  </a:ext>
                </a:extLst>
              </a:tr>
              <a:tr h="370840">
                <a:tc>
                  <a:txBody>
                    <a:bodyPr/>
                    <a:lstStyle/>
                    <a:p>
                      <a:r>
                        <a:rPr lang="de-DE" sz="3200" dirty="0" err="1"/>
                        <a:t>WaitOn</a:t>
                      </a:r>
                      <a:endParaRPr lang="de-DE" sz="3200" dirty="0"/>
                    </a:p>
                  </a:txBody>
                  <a:tcPr>
                    <a:solidFill>
                      <a:srgbClr val="FFEA7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3815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ActionMode WaitOn</a:t>
            </a:r>
            <a:endParaRPr lang="de-DE" dirty="0"/>
          </a:p>
        </p:txBody>
      </p:sp>
      <p:sp>
        <p:nvSpPr>
          <p:cNvPr id="3" name="Content Placeholder 2"/>
          <p:cNvSpPr>
            <a:spLocks noGrp="1"/>
          </p:cNvSpPr>
          <p:nvPr>
            <p:ph sz="half" idx="1"/>
          </p:nvPr>
        </p:nvSpPr>
        <p:spPr/>
        <p:txBody>
          <a:bodyPr/>
          <a:lstStyle/>
          <a:p>
            <a:pPr marL="457200" indent="-457200">
              <a:lnSpc>
                <a:spcPct val="150000"/>
              </a:lnSpc>
              <a:buFontTx/>
              <a:buAutoNum type="arabicPeriod"/>
            </a:pPr>
            <a:r>
              <a:rPr lang="en-US" dirty="0"/>
              <a:t>Enter a Property (e.g. </a:t>
            </a:r>
            <a:r>
              <a:rPr lang="en-US" dirty="0" err="1"/>
              <a:t>InnerText</a:t>
            </a:r>
            <a:r>
              <a:rPr lang="en-US" dirty="0"/>
              <a:t>) as  the Value of a </a:t>
            </a:r>
            <a:r>
              <a:rPr lang="en-US" dirty="0" err="1"/>
              <a:t>TestStepAttribute</a:t>
            </a:r>
            <a:r>
              <a:rPr lang="en-US" dirty="0"/>
              <a:t> </a:t>
            </a:r>
          </a:p>
          <a:p>
            <a:pPr marL="457200" indent="-457200">
              <a:lnSpc>
                <a:spcPct val="150000"/>
              </a:lnSpc>
              <a:buFontTx/>
              <a:buAutoNum type="arabicPeriod"/>
            </a:pPr>
            <a:r>
              <a:rPr lang="en-US" dirty="0"/>
              <a:t>Enter the desired value (e.g. True or The coupon code was applied)</a:t>
            </a:r>
          </a:p>
          <a:p>
            <a:pPr marL="457200" indent="-457200">
              <a:lnSpc>
                <a:spcPct val="150000"/>
              </a:lnSpc>
              <a:buFontTx/>
              <a:buAutoNum type="arabicPeriod"/>
            </a:pPr>
            <a:r>
              <a:rPr lang="en-US" dirty="0"/>
              <a:t>Set ActionMode to </a:t>
            </a:r>
            <a:r>
              <a:rPr lang="en-US" dirty="0" err="1"/>
              <a:t>WaitOn</a:t>
            </a:r>
            <a:endParaRPr lang="en-US" dirty="0"/>
          </a:p>
          <a:p>
            <a:endParaRPr lang="de-DE" dirty="0"/>
          </a:p>
        </p:txBody>
      </p:sp>
    </p:spTree>
    <p:extLst>
      <p:ext uri="{BB962C8B-B14F-4D97-AF65-F5344CB8AC3E}">
        <p14:creationId xmlns:p14="http://schemas.microsoft.com/office/powerpoint/2010/main" val="195949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8a</a:t>
            </a:r>
            <a:r>
              <a:rPr lang="en-US" dirty="0"/>
              <a:t> Rescan, Value Range and Module Merge</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8b</a:t>
            </a:r>
            <a:r>
              <a:rPr lang="en-US" dirty="0"/>
              <a:t> Create the TestCase</a:t>
            </a:r>
            <a:br>
              <a:rPr lang="en-US" dirty="0"/>
            </a:br>
            <a:br>
              <a:rPr lang="en-US" dirty="0"/>
            </a:br>
            <a:r>
              <a:rPr lang="en-US" dirty="0">
                <a:latin typeface="Open Sans Semibold" panose="020B0706030804020204" pitchFamily="34" charset="0"/>
                <a:ea typeface="Open Sans Semibold" panose="020B0706030804020204" pitchFamily="34" charset="0"/>
                <a:cs typeface="Open Sans Semibold" panose="020B0706030804020204" pitchFamily="34" charset="0"/>
              </a:rPr>
              <a:t>8c</a:t>
            </a:r>
            <a:r>
              <a:rPr lang="en-US" dirty="0"/>
              <a:t> ActionMode WaitOn</a:t>
            </a:r>
            <a:endParaRPr lang="de-DE" dirty="0"/>
          </a:p>
        </p:txBody>
      </p:sp>
    </p:spTree>
    <p:extLst>
      <p:ext uri="{BB962C8B-B14F-4D97-AF65-F5344CB8AC3E}">
        <p14:creationId xmlns:p14="http://schemas.microsoft.com/office/powerpoint/2010/main" val="29611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09</a:t>
            </a:r>
          </a:p>
        </p:txBody>
      </p:sp>
      <p:sp>
        <p:nvSpPr>
          <p:cNvPr id="3" name="Content Placeholder 2"/>
          <p:cNvSpPr>
            <a:spLocks noGrp="1"/>
          </p:cNvSpPr>
          <p:nvPr>
            <p:ph sz="half" idx="1"/>
          </p:nvPr>
        </p:nvSpPr>
        <p:spPr/>
        <p:txBody>
          <a:bodyPr>
            <a:normAutofit/>
          </a:bodyPr>
          <a:lstStyle/>
          <a:p>
            <a:r>
              <a:rPr lang="de-DE" dirty="0" err="1"/>
              <a:t>Self-Defined</a:t>
            </a:r>
            <a:r>
              <a:rPr lang="de-DE" dirty="0"/>
              <a:t> Test </a:t>
            </a:r>
            <a:r>
              <a:rPr lang="de-DE" dirty="0" err="1"/>
              <a:t>Configuration</a:t>
            </a:r>
            <a:r>
              <a:rPr lang="de-DE" dirty="0"/>
              <a:t> Parameters</a:t>
            </a:r>
          </a:p>
        </p:txBody>
      </p:sp>
    </p:spTree>
    <p:extLst>
      <p:ext uri="{BB962C8B-B14F-4D97-AF65-F5344CB8AC3E}">
        <p14:creationId xmlns:p14="http://schemas.microsoft.com/office/powerpoint/2010/main" val="171090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58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00F2F5-5893-2759-60CA-A0CEB5FA889D}"/>
              </a:ext>
            </a:extLst>
          </p:cNvPr>
          <p:cNvSpPr>
            <a:spLocks noGrp="1"/>
          </p:cNvSpPr>
          <p:nvPr>
            <p:ph type="title"/>
          </p:nvPr>
        </p:nvSpPr>
        <p:spPr/>
        <p:txBody>
          <a:bodyPr/>
          <a:lstStyle/>
          <a:p>
            <a:r>
              <a:rPr lang="de-CH" dirty="0"/>
              <a:t>Quiz</a:t>
            </a:r>
          </a:p>
        </p:txBody>
      </p:sp>
      <p:sp>
        <p:nvSpPr>
          <p:cNvPr id="3" name="Inhaltsplatzhalter 2">
            <a:extLst>
              <a:ext uri="{FF2B5EF4-FFF2-40B4-BE49-F238E27FC236}">
                <a16:creationId xmlns:a16="http://schemas.microsoft.com/office/drawing/2014/main" id="{B26617DE-BB8D-7C98-92BB-0C15BC41E309}"/>
              </a:ext>
            </a:extLst>
          </p:cNvPr>
          <p:cNvSpPr>
            <a:spLocks noGrp="1"/>
          </p:cNvSpPr>
          <p:nvPr>
            <p:ph idx="1"/>
          </p:nvPr>
        </p:nvSpPr>
        <p:spPr/>
        <p:txBody>
          <a:bodyPr/>
          <a:lstStyle/>
          <a:p>
            <a:endParaRPr lang="de-CH"/>
          </a:p>
        </p:txBody>
      </p:sp>
      <p:pic>
        <p:nvPicPr>
          <p:cNvPr id="5" name="Grafik 4">
            <a:extLst>
              <a:ext uri="{FF2B5EF4-FFF2-40B4-BE49-F238E27FC236}">
                <a16:creationId xmlns:a16="http://schemas.microsoft.com/office/drawing/2014/main" id="{103FE141-B79D-BB4E-E972-9E459E664CB0}"/>
              </a:ext>
            </a:extLst>
          </p:cNvPr>
          <p:cNvPicPr>
            <a:picLocks noChangeAspect="1"/>
          </p:cNvPicPr>
          <p:nvPr/>
        </p:nvPicPr>
        <p:blipFill>
          <a:blip r:embed="rId2"/>
          <a:stretch>
            <a:fillRect/>
          </a:stretch>
        </p:blipFill>
        <p:spPr>
          <a:xfrm>
            <a:off x="838200" y="1745040"/>
            <a:ext cx="10047389" cy="3367919"/>
          </a:xfrm>
          <a:prstGeom prst="rect">
            <a:avLst/>
          </a:prstGeom>
        </p:spPr>
      </p:pic>
    </p:spTree>
    <p:extLst>
      <p:ext uri="{BB962C8B-B14F-4D97-AF65-F5344CB8AC3E}">
        <p14:creationId xmlns:p14="http://schemas.microsoft.com/office/powerpoint/2010/main" val="220314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610100" y="1268413"/>
            <a:ext cx="7166333" cy="2585323"/>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Self-Defined TCP</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Centrally sets values to be used within test cases; it is maintained in the central location rather than in every occurrence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926" y="1519727"/>
            <a:ext cx="1818000" cy="1818000"/>
          </a:xfrm>
          <a:prstGeom prst="rect">
            <a:avLst/>
          </a:prstGeom>
        </p:spPr>
      </p:pic>
    </p:spTree>
    <p:extLst>
      <p:ext uri="{BB962C8B-B14F-4D97-AF65-F5344CB8AC3E}">
        <p14:creationId xmlns:p14="http://schemas.microsoft.com/office/powerpoint/2010/main" val="37879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Use a </a:t>
            </a:r>
            <a:br>
              <a:rPr lang="en-US" dirty="0"/>
            </a:br>
            <a:r>
              <a:rPr lang="en-US" dirty="0"/>
              <a:t>Self-Defined Test Configuration Parameter</a:t>
            </a:r>
          </a:p>
        </p:txBody>
      </p:sp>
      <p:sp>
        <p:nvSpPr>
          <p:cNvPr id="3" name="Content Placeholder 2"/>
          <p:cNvSpPr>
            <a:spLocks noGrp="1"/>
          </p:cNvSpPr>
          <p:nvPr>
            <p:ph sz="half" idx="1"/>
          </p:nvPr>
        </p:nvSpPr>
        <p:spPr/>
        <p:txBody>
          <a:bodyPr>
            <a:normAutofit/>
          </a:bodyPr>
          <a:lstStyle/>
          <a:p>
            <a:pPr marL="514350" indent="-514350">
              <a:lnSpc>
                <a:spcPct val="150000"/>
              </a:lnSpc>
              <a:buAutoNum type="arabicPeriod"/>
            </a:pPr>
            <a:r>
              <a:rPr lang="en-US" dirty="0"/>
              <a:t>Create the Parameter in the Test Configuration tab</a:t>
            </a:r>
          </a:p>
          <a:p>
            <a:pPr marL="514350" indent="-514350">
              <a:lnSpc>
                <a:spcPct val="150000"/>
              </a:lnSpc>
              <a:buAutoNum type="arabicPeriod"/>
            </a:pPr>
            <a:r>
              <a:rPr lang="en-US" dirty="0"/>
              <a:t>Enter its name and value</a:t>
            </a:r>
          </a:p>
          <a:p>
            <a:pPr marL="514350" indent="-514350">
              <a:lnSpc>
                <a:spcPct val="150000"/>
              </a:lnSpc>
              <a:buFont typeface="Wingdings" panose="05000000000000000000" pitchFamily="2" charset="2"/>
              <a:buAutoNum type="arabicPeriod"/>
            </a:pPr>
            <a:r>
              <a:rPr lang="en-US" dirty="0"/>
              <a:t>Use {CP[</a:t>
            </a:r>
            <a:r>
              <a:rPr lang="en-US" dirty="0" err="1"/>
              <a:t>ParameterName</a:t>
            </a:r>
            <a:r>
              <a:rPr lang="en-US" dirty="0"/>
              <a:t>]} to apply the value</a:t>
            </a:r>
          </a:p>
          <a:p>
            <a:pPr marL="514350" indent="-514350">
              <a:buAutoNum type="arabicPeriod"/>
            </a:pPr>
            <a:endParaRPr lang="en-US" dirty="0"/>
          </a:p>
          <a:p>
            <a:endParaRPr lang="en-US" dirty="0"/>
          </a:p>
        </p:txBody>
      </p:sp>
    </p:spTree>
    <p:extLst>
      <p:ext uri="{BB962C8B-B14F-4D97-AF65-F5344CB8AC3E}">
        <p14:creationId xmlns:p14="http://schemas.microsoft.com/office/powerpoint/2010/main" val="252842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9</a:t>
            </a:r>
            <a:r>
              <a:rPr lang="en-US" dirty="0"/>
              <a:t> Self-Defined </a:t>
            </a:r>
            <a:br>
              <a:rPr lang="en-US" dirty="0"/>
            </a:br>
            <a:r>
              <a:rPr lang="en-US" dirty="0"/>
              <a:t>Test Configuration Parameter</a:t>
            </a:r>
            <a:endParaRPr lang="de-DE" dirty="0"/>
          </a:p>
        </p:txBody>
      </p:sp>
    </p:spTree>
    <p:extLst>
      <p:ext uri="{BB962C8B-B14F-4D97-AF65-F5344CB8AC3E}">
        <p14:creationId xmlns:p14="http://schemas.microsoft.com/office/powerpoint/2010/main" val="108948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10</a:t>
            </a:r>
          </a:p>
        </p:txBody>
      </p:sp>
      <p:sp>
        <p:nvSpPr>
          <p:cNvPr id="3" name="Content Placeholder 2"/>
          <p:cNvSpPr>
            <a:spLocks noGrp="1"/>
          </p:cNvSpPr>
          <p:nvPr>
            <p:ph sz="half" idx="1"/>
          </p:nvPr>
        </p:nvSpPr>
        <p:spPr/>
        <p:txBody>
          <a:bodyPr/>
          <a:lstStyle/>
          <a:p>
            <a:r>
              <a:rPr lang="de-DE" dirty="0"/>
              <a:t>Business Parameters</a:t>
            </a:r>
          </a:p>
        </p:txBody>
      </p:sp>
    </p:spTree>
    <p:extLst>
      <p:ext uri="{BB962C8B-B14F-4D97-AF65-F5344CB8AC3E}">
        <p14:creationId xmlns:p14="http://schemas.microsoft.com/office/powerpoint/2010/main" val="206751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80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610100" y="1268413"/>
            <a:ext cx="7166333" cy="3231654"/>
          </a:xfrm>
          <a:prstGeom prst="rect">
            <a:avLst/>
          </a:prstGeom>
          <a:noFill/>
        </p:spPr>
        <p:txBody>
          <a:bodyPr wrap="square" rtlCol="0">
            <a:spAutoFit/>
          </a:bodyPr>
          <a:lstStyle/>
          <a:p>
            <a:r>
              <a:rPr lang="en-US" sz="3600" u="sng" dirty="0">
                <a:latin typeface="Open Sans" panose="020B0606030504020204" pitchFamily="34" charset="0"/>
                <a:ea typeface="Open Sans" panose="020B0606030504020204" pitchFamily="34" charset="0"/>
                <a:cs typeface="Open Sans" panose="020B0606030504020204" pitchFamily="34" charset="0"/>
              </a:rPr>
              <a:t>Business Parameter</a:t>
            </a:r>
          </a:p>
          <a:p>
            <a:pPr>
              <a:lnSpc>
                <a:spcPct val="150000"/>
              </a:lnSpc>
            </a:pPr>
            <a:r>
              <a:rPr lang="en-US" sz="2800" dirty="0">
                <a:latin typeface="Open Sans" panose="020B0606030504020204" pitchFamily="34" charset="0"/>
                <a:ea typeface="Open Sans" panose="020B0606030504020204" pitchFamily="34" charset="0"/>
                <a:cs typeface="Open Sans" panose="020B0606030504020204" pitchFamily="34" charset="0"/>
              </a:rPr>
              <a:t>Allow the use of Reusable </a:t>
            </a:r>
            <a:r>
              <a:rPr lang="en-US" sz="2800" dirty="0" err="1">
                <a:latin typeface="Open Sans" panose="020B0606030504020204" pitchFamily="34" charset="0"/>
                <a:ea typeface="Open Sans" panose="020B0606030504020204" pitchFamily="34" charset="0"/>
                <a:cs typeface="Open Sans" panose="020B0606030504020204" pitchFamily="34" charset="0"/>
              </a:rPr>
              <a:t>TestStepBlocks</a:t>
            </a:r>
            <a:r>
              <a:rPr lang="en-US" sz="2800" dirty="0">
                <a:latin typeface="Open Sans" panose="020B0606030504020204" pitchFamily="34" charset="0"/>
                <a:ea typeface="Open Sans" panose="020B0606030504020204" pitchFamily="34" charset="0"/>
                <a:cs typeface="Open Sans" panose="020B0606030504020204" pitchFamily="34" charset="0"/>
              </a:rPr>
              <a:t> even when the TestStep contains values that need to be changed in different TestCases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380" y="1447800"/>
            <a:ext cx="1818000" cy="1818000"/>
          </a:xfrm>
          <a:prstGeom prst="rect">
            <a:avLst/>
          </a:prstGeom>
        </p:spPr>
      </p:pic>
    </p:spTree>
    <p:extLst>
      <p:ext uri="{BB962C8B-B14F-4D97-AF65-F5344CB8AC3E}">
        <p14:creationId xmlns:p14="http://schemas.microsoft.com/office/powerpoint/2010/main" val="35770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 Business Parameter</a:t>
            </a:r>
          </a:p>
        </p:txBody>
      </p:sp>
      <p:sp>
        <p:nvSpPr>
          <p:cNvPr id="3" name="Content Placeholder 2"/>
          <p:cNvSpPr>
            <a:spLocks noGrp="1"/>
          </p:cNvSpPr>
          <p:nvPr>
            <p:ph sz="half" idx="1"/>
          </p:nvPr>
        </p:nvSpPr>
        <p:spPr/>
        <p:txBody>
          <a:bodyPr>
            <a:normAutofit fontScale="85000" lnSpcReduction="20000"/>
          </a:bodyPr>
          <a:lstStyle/>
          <a:p>
            <a:pPr marL="514350" indent="-514350">
              <a:lnSpc>
                <a:spcPct val="150000"/>
              </a:lnSpc>
              <a:buAutoNum type="arabicPeriod"/>
            </a:pPr>
            <a:r>
              <a:rPr lang="en-US" dirty="0"/>
              <a:t>Create Business Parameters on the Reusable TestStepBlock itself </a:t>
            </a:r>
          </a:p>
          <a:p>
            <a:pPr marL="514350" indent="-514350">
              <a:lnSpc>
                <a:spcPct val="150000"/>
              </a:lnSpc>
              <a:buAutoNum type="arabicPeriod"/>
            </a:pPr>
            <a:r>
              <a:rPr lang="en-US" dirty="0"/>
              <a:t>Name each Parameter</a:t>
            </a:r>
          </a:p>
          <a:p>
            <a:pPr marL="514350" indent="-514350">
              <a:lnSpc>
                <a:spcPct val="150000"/>
              </a:lnSpc>
              <a:buFont typeface="Wingdings" panose="05000000000000000000" pitchFamily="2" charset="2"/>
              <a:buAutoNum type="arabicPeriod"/>
            </a:pPr>
            <a:r>
              <a:rPr lang="en-US" dirty="0"/>
              <a:t>Create a Reference to the Reusable TestStepBlock within a TestCase</a:t>
            </a:r>
          </a:p>
          <a:p>
            <a:pPr marL="514350" indent="-514350">
              <a:lnSpc>
                <a:spcPct val="150000"/>
              </a:lnSpc>
              <a:buFont typeface="Wingdings" panose="05000000000000000000" pitchFamily="2" charset="2"/>
              <a:buAutoNum type="arabicPeriod"/>
            </a:pPr>
            <a:r>
              <a:rPr lang="en-US" dirty="0"/>
              <a:t>Enter Values for each Parameter in each usage of the TestStepBlock</a:t>
            </a:r>
            <a:endParaRPr lang="de-DE" dirty="0"/>
          </a:p>
          <a:p>
            <a:endParaRPr lang="en-US" dirty="0"/>
          </a:p>
          <a:p>
            <a:pPr marL="514350" indent="-514350">
              <a:buAutoNum type="arabicPeriod"/>
            </a:pPr>
            <a:endParaRPr lang="en-US" dirty="0"/>
          </a:p>
        </p:txBody>
      </p:sp>
    </p:spTree>
    <p:extLst>
      <p:ext uri="{BB962C8B-B14F-4D97-AF65-F5344CB8AC3E}">
        <p14:creationId xmlns:p14="http://schemas.microsoft.com/office/powerpoint/2010/main" val="116050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Open Sans Semibold" panose="020B0706030804020204" pitchFamily="34" charset="0"/>
                <a:ea typeface="Open Sans Semibold" panose="020B0706030804020204" pitchFamily="34" charset="0"/>
                <a:cs typeface="Open Sans Semibold" panose="020B0706030804020204" pitchFamily="34" charset="0"/>
              </a:rPr>
              <a:t>10</a:t>
            </a:r>
            <a:r>
              <a:rPr lang="en-US" dirty="0"/>
              <a:t> Business Parameters</a:t>
            </a:r>
            <a:endParaRPr lang="de-DE" dirty="0"/>
          </a:p>
        </p:txBody>
      </p:sp>
    </p:spTree>
    <p:extLst>
      <p:ext uri="{BB962C8B-B14F-4D97-AF65-F5344CB8AC3E}">
        <p14:creationId xmlns:p14="http://schemas.microsoft.com/office/powerpoint/2010/main" val="116366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LESSON 11</a:t>
            </a:r>
          </a:p>
        </p:txBody>
      </p:sp>
      <p:sp>
        <p:nvSpPr>
          <p:cNvPr id="3" name="Content Placeholder 2"/>
          <p:cNvSpPr>
            <a:spLocks noGrp="1"/>
          </p:cNvSpPr>
          <p:nvPr>
            <p:ph sz="half" idx="1"/>
          </p:nvPr>
        </p:nvSpPr>
        <p:spPr/>
        <p:txBody>
          <a:bodyPr/>
          <a:lstStyle/>
          <a:p>
            <a:r>
              <a:rPr lang="de-DE" dirty="0"/>
              <a:t>Parent Control, Dynamic ID, </a:t>
            </a:r>
            <a:r>
              <a:rPr lang="de-DE" dirty="0" err="1"/>
              <a:t>and</a:t>
            </a:r>
            <a:r>
              <a:rPr lang="de-DE" dirty="0"/>
              <a:t> Dynamic </a:t>
            </a:r>
            <a:r>
              <a:rPr lang="de-DE" dirty="0" err="1"/>
              <a:t>Comparison</a:t>
            </a:r>
            <a:endParaRPr lang="de-DE" dirty="0"/>
          </a:p>
        </p:txBody>
      </p:sp>
    </p:spTree>
    <p:extLst>
      <p:ext uri="{BB962C8B-B14F-4D97-AF65-F5344CB8AC3E}">
        <p14:creationId xmlns:p14="http://schemas.microsoft.com/office/powerpoint/2010/main" val="124294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Dynamic Comparison Example</a:t>
            </a:r>
            <a:endParaRPr lang="de-DE" dirty="0"/>
          </a:p>
        </p:txBody>
      </p:sp>
      <p:graphicFrame>
        <p:nvGraphicFramePr>
          <p:cNvPr id="12" name="Table 11"/>
          <p:cNvGraphicFramePr>
            <a:graphicFrameLocks noGrp="1"/>
          </p:cNvGraphicFramePr>
          <p:nvPr>
            <p:extLst>
              <p:ext uri="{D42A27DB-BD31-4B8C-83A1-F6EECF244321}">
                <p14:modId xmlns:p14="http://schemas.microsoft.com/office/powerpoint/2010/main" val="885363112"/>
              </p:ext>
            </p:extLst>
          </p:nvPr>
        </p:nvGraphicFramePr>
        <p:xfrm>
          <a:off x="1384211" y="2241159"/>
          <a:ext cx="9423577" cy="1376176"/>
        </p:xfrm>
        <a:graphic>
          <a:graphicData uri="http://schemas.openxmlformats.org/drawingml/2006/table">
            <a:tbl>
              <a:tblPr firstRow="1" bandRow="1">
                <a:tableStyleId>{5C22544A-7EE6-4342-B048-85BDC9FD1C3A}</a:tableStyleId>
              </a:tblPr>
              <a:tblGrid>
                <a:gridCol w="9423577">
                  <a:extLst>
                    <a:ext uri="{9D8B030D-6E8A-4147-A177-3AD203B41FA5}">
                      <a16:colId xmlns:a16="http://schemas.microsoft.com/office/drawing/2014/main" val="20000"/>
                    </a:ext>
                  </a:extLst>
                </a:gridCol>
              </a:tblGrid>
              <a:tr h="357981">
                <a:tc>
                  <a:txBody>
                    <a:bodyPr/>
                    <a:lstStyle/>
                    <a:p>
                      <a:pPr algn="l"/>
                      <a:r>
                        <a:rPr lang="de-DE" sz="2400" b="0" dirty="0">
                          <a:solidFill>
                            <a:schemeClr val="tx1"/>
                          </a:solidFill>
                        </a:rPr>
                        <a:t>Syntax</a:t>
                      </a:r>
                    </a:p>
                  </a:txBody>
                  <a:tcPr>
                    <a:solidFill>
                      <a:schemeClr val="bg1">
                        <a:lumMod val="85000"/>
                      </a:schemeClr>
                    </a:solidFill>
                  </a:tcPr>
                </a:tc>
                <a:extLst>
                  <a:ext uri="{0D108BD9-81ED-4DB2-BD59-A6C34878D82A}">
                    <a16:rowId xmlns:a16="http://schemas.microsoft.com/office/drawing/2014/main" val="10000"/>
                  </a:ext>
                </a:extLst>
              </a:tr>
              <a:tr h="918976">
                <a:tc>
                  <a:txBody>
                    <a:bodyPr/>
                    <a:lstStyle/>
                    <a:p>
                      <a:pPr algn="l"/>
                      <a:r>
                        <a:rPr lang="en-US" sz="3200" dirty="0" err="1">
                          <a:solidFill>
                            <a:srgbClr val="00B0F0"/>
                          </a:solidFill>
                          <a:latin typeface="Open Sans" panose="020B0606030504020204" pitchFamily="34" charset="0"/>
                          <a:ea typeface="Open Sans" panose="020B0606030504020204" pitchFamily="34" charset="0"/>
                          <a:cs typeface="Open Sans" panose="020B0606030504020204" pitchFamily="34" charset="0"/>
                        </a:rPr>
                        <a:t>InnerText</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 Order number: {XB[OrderNumber]}</a:t>
                      </a:r>
                      <a:endParaRPr lang="de-AT" sz="3200" dirty="0">
                        <a:latin typeface="Open Sans"/>
                        <a:cs typeface="Open Sans"/>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028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26"/>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747DF8DB9223418949977864D81C56" ma:contentTypeVersion="14" ma:contentTypeDescription="Create a new document." ma:contentTypeScope="" ma:versionID="2f397c8b83aed5e8a34a7a81a558ed77">
  <xsd:schema xmlns:xsd="http://www.w3.org/2001/XMLSchema" xmlns:xs="http://www.w3.org/2001/XMLSchema" xmlns:p="http://schemas.microsoft.com/office/2006/metadata/properties" xmlns:ns2="351096fc-af59-430a-b0eb-2d2c8e11a03e" xmlns:ns3="d9113f88-25d8-4cb9-b50c-94566420fa65" targetNamespace="http://schemas.microsoft.com/office/2006/metadata/properties" ma:root="true" ma:fieldsID="c20b97819619b67360a92ea30fca6c4f" ns2:_="" ns3:_="">
    <xsd:import namespace="351096fc-af59-430a-b0eb-2d2c8e11a03e"/>
    <xsd:import namespace="d9113f88-25d8-4cb9-b50c-94566420fa6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Size" minOccurs="0"/>
                <xsd:element ref="ns3:MediaServiceAutoKeyPoints" minOccurs="0"/>
                <xsd:element ref="ns3:MediaServiceKeyPoints" minOccurs="0"/>
                <xsd:element ref="ns3: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1096fc-af59-430a-b0eb-2d2c8e11a03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113f88-25d8-4cb9-b50c-94566420fa6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Size" ma:index="18" nillable="true" ma:displayName="Size" ma:internalName="Size">
      <xsd:simpleType>
        <xsd:restriction base="dms:Text">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Notes" ma:index="21" nillable="true" ma:displayName="Notes" ma:format="Dropdown" ma:internalName="Notes">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d9113f88-25d8-4cb9-b50c-94566420fa65" xsi:nil="true"/>
    <Size xmlns="d9113f88-25d8-4cb9-b50c-94566420fa65" xsi:nil="true"/>
  </documentManagement>
</p:properties>
</file>

<file path=customXml/itemProps1.xml><?xml version="1.0" encoding="utf-8"?>
<ds:datastoreItem xmlns:ds="http://schemas.openxmlformats.org/officeDocument/2006/customXml" ds:itemID="{6E39D33A-61E7-4A1B-BA09-04359B7CFB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1096fc-af59-430a-b0eb-2d2c8e11a03e"/>
    <ds:schemaRef ds:uri="d9113f88-25d8-4cb9-b50c-94566420fa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85D865-64DD-4A82-8284-5AF9B91DDE23}">
  <ds:schemaRefs>
    <ds:schemaRef ds:uri="http://schemas.microsoft.com/sharepoint/v3/contenttype/forms"/>
  </ds:schemaRefs>
</ds:datastoreItem>
</file>

<file path=customXml/itemProps3.xml><?xml version="1.0" encoding="utf-8"?>
<ds:datastoreItem xmlns:ds="http://schemas.openxmlformats.org/officeDocument/2006/customXml" ds:itemID="{0AC6AEC0-4C32-4093-8FE9-601E988AD21B}">
  <ds:schemaRefs>
    <ds:schemaRef ds:uri="http://schemas.microsoft.com/office/2006/documentManagement/types"/>
    <ds:schemaRef ds:uri="http://schemas.microsoft.com/office/2006/metadata/properties"/>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d9113f88-25d8-4cb9-b50c-94566420fa65"/>
    <ds:schemaRef ds:uri="351096fc-af59-430a-b0eb-2d2c8e11a03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18606</Words>
  <Application>Microsoft Office PowerPoint</Application>
  <PresentationFormat>Breitbild</PresentationFormat>
  <Paragraphs>1273</Paragraphs>
  <Slides>179</Slides>
  <Notes>125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179</vt:i4>
      </vt:variant>
    </vt:vector>
  </HeadingPairs>
  <TitlesOfParts>
    <vt:vector size="188" baseType="lpstr">
      <vt:lpstr>Arial</vt:lpstr>
      <vt:lpstr>Calibri</vt:lpstr>
      <vt:lpstr>Calibri Light</vt:lpstr>
      <vt:lpstr>Cambria Math</vt:lpstr>
      <vt:lpstr>Open Sans</vt:lpstr>
      <vt:lpstr>Open Sans Light</vt:lpstr>
      <vt:lpstr>Open Sans Semibold</vt:lpstr>
      <vt:lpstr>Wingdings</vt:lpstr>
      <vt:lpstr>Office Theme</vt:lpstr>
      <vt:lpstr>PowerPoint-Präsentation</vt:lpstr>
      <vt:lpstr>Course Structure</vt:lpstr>
      <vt:lpstr>PowerPoint-Präsentation</vt:lpstr>
      <vt:lpstr>GETTING STARTED</vt:lpstr>
      <vt:lpstr>GETTING STARTED</vt:lpstr>
      <vt:lpstr>Getting Started The System Under Test  Getting Started Introduction to Tosca</vt:lpstr>
      <vt:lpstr>Quiz</vt:lpstr>
      <vt:lpstr>Quiz</vt:lpstr>
      <vt:lpstr>Quiz</vt:lpstr>
      <vt:lpstr>Quiz</vt:lpstr>
      <vt:lpstr>LESSON 01</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5 Methods of Identification in the XScan</vt:lpstr>
      <vt:lpstr>PowerPoint-Präsentation</vt:lpstr>
      <vt:lpstr>How to Create a Module</vt:lpstr>
      <vt:lpstr>How to Create a ControlGroup</vt:lpstr>
      <vt:lpstr>1a Create a Module Identify by Property  1b Identify by Anchor and Create ControlGroup</vt:lpstr>
      <vt:lpstr>Quiz</vt:lpstr>
      <vt:lpstr>Quiz</vt:lpstr>
      <vt:lpstr>Quiz</vt:lpstr>
      <vt:lpstr>Quiz</vt:lpstr>
      <vt:lpstr>LESSON 02</vt:lpstr>
      <vt:lpstr>PowerPoint-Präsentation</vt:lpstr>
      <vt:lpstr>PowerPoint-Präsentation</vt:lpstr>
      <vt:lpstr>PowerPoint-Präsentation</vt:lpstr>
      <vt:lpstr>How to Create a TestCase Structure</vt:lpstr>
      <vt:lpstr>2 TestCase Structure and Predefined Test Configuration Parameter</vt:lpstr>
      <vt:lpstr>LESSON 03</vt:lpstr>
      <vt:lpstr>Key Points</vt:lpstr>
      <vt:lpstr>PowerPoint-Präsentation</vt:lpstr>
      <vt:lpstr>How to Create a TestStep using Drag &amp; Drop</vt:lpstr>
      <vt:lpstr>How to Create a TestStep using Add TestStep Function</vt:lpstr>
      <vt:lpstr>3a Open and Close the Application  3b Create TestSteps</vt:lpstr>
      <vt:lpstr>LESSON 04</vt:lpstr>
      <vt:lpstr>Example TestStepValues</vt:lpstr>
      <vt:lpstr>Dynamic Random Expressions</vt:lpstr>
      <vt:lpstr>MATH Expressions</vt:lpstr>
      <vt:lpstr>MATH Example</vt:lpstr>
      <vt:lpstr>PowerPoint-Präsentation</vt:lpstr>
      <vt:lpstr>PowerPoint-Präsentation</vt:lpstr>
      <vt:lpstr>How to Steer a Control</vt:lpstr>
      <vt:lpstr>4a TestStepValues  4b Random Values</vt:lpstr>
      <vt:lpstr>LESSON 05</vt:lpstr>
      <vt:lpstr>Dynamic Date Expression</vt:lpstr>
      <vt:lpstr>{EXPRESSION[Basedate][Offset][Format]}</vt:lpstr>
      <vt:lpstr>Dynamic Date Examples</vt:lpstr>
      <vt:lpstr>PowerPoint-Präsentation</vt:lpstr>
      <vt:lpstr>How to Use Dynamic Dates</vt:lpstr>
      <vt:lpstr>5 Dynamic Dates</vt:lpstr>
      <vt:lpstr>LESSON 06</vt:lpstr>
      <vt:lpstr>ActionModes</vt:lpstr>
      <vt:lpstr>PowerPoint-Präsentation</vt:lpstr>
      <vt:lpstr>PowerPoint-Präsentation</vt:lpstr>
      <vt:lpstr>How to Set a Buffer</vt:lpstr>
      <vt:lpstr>How to Use a Set Buffer</vt:lpstr>
      <vt:lpstr>How to Work with Tables</vt:lpstr>
      <vt:lpstr>6a Buffer  6b Verify  6c Verify Calculated Value</vt:lpstr>
      <vt:lpstr>PowerPoint-Präsentation</vt:lpstr>
      <vt:lpstr>LESSON 07</vt:lpstr>
      <vt:lpstr>Quiz</vt:lpstr>
      <vt:lpstr>Quiz</vt:lpstr>
      <vt:lpstr>Quiz </vt:lpstr>
      <vt:lpstr>Quiz </vt:lpstr>
      <vt:lpstr>Quiz </vt:lpstr>
      <vt:lpstr>Quiz</vt:lpstr>
      <vt:lpstr>Quiz</vt:lpstr>
      <vt:lpstr>PowerPoint-Präsentation</vt:lpstr>
      <vt:lpstr>PowerPoint-Präsentation</vt:lpstr>
      <vt:lpstr>PowerPoint-Präsentation</vt:lpstr>
      <vt:lpstr>How to Create Reusable TestStepBlocks</vt:lpstr>
      <vt:lpstr>7a Create a Library  7b Create Reusable TestStepBlocks</vt:lpstr>
      <vt:lpstr>LESSON 08</vt:lpstr>
      <vt:lpstr>PowerPoint-Präsentation</vt:lpstr>
      <vt:lpstr>PowerPoint-Präsentation</vt:lpstr>
      <vt:lpstr>PowerPoint-Präsentation</vt:lpstr>
      <vt:lpstr>How to Use ActionMode WaitOn</vt:lpstr>
      <vt:lpstr>8a Rescan, Value Range and Module Merge  8b Create the TestCase  8c ActionMode WaitOn</vt:lpstr>
      <vt:lpstr>LESSON 09</vt:lpstr>
      <vt:lpstr>PowerPoint-Präsentation</vt:lpstr>
      <vt:lpstr>PowerPoint-Präsentation</vt:lpstr>
      <vt:lpstr>How to Use a  Self-Defined Test Configuration Parameter</vt:lpstr>
      <vt:lpstr>9 Self-Defined  Test Configuration Parameter</vt:lpstr>
      <vt:lpstr>LESSON 10</vt:lpstr>
      <vt:lpstr>PowerPoint-Präsentation</vt:lpstr>
      <vt:lpstr>PowerPoint-Präsentation</vt:lpstr>
      <vt:lpstr>How to Use a Business Parameter</vt:lpstr>
      <vt:lpstr>10 Business Parameters</vt:lpstr>
      <vt:lpstr>LESSON 11</vt:lpstr>
      <vt:lpstr>Dynamic Comparison Example</vt:lpstr>
      <vt:lpstr>PowerPoint-Präsentation</vt:lpstr>
      <vt:lpstr>How to Use Dynamic Comparison</vt:lpstr>
      <vt:lpstr>How to Identify by Parent</vt:lpstr>
      <vt:lpstr>11a Dynamic Comparison  11b Parent Control and Dynamic ID</vt:lpstr>
      <vt:lpstr>LESSON 12</vt:lpstr>
      <vt:lpstr>PowerPoint-Präsentation</vt:lpstr>
      <vt:lpstr>PowerPoint-Präsentation</vt:lpstr>
      <vt:lpstr>PowerPoint-Präsentation</vt:lpstr>
      <vt:lpstr>PowerPoint-Präsentation</vt:lpstr>
      <vt:lpstr>PowerPoint-Präsentation</vt:lpstr>
      <vt:lpstr>PowerPoint-Präsentation</vt:lpstr>
      <vt:lpstr>How to Use ResultCount </vt:lpstr>
      <vt:lpstr>How to Use ExplicitName</vt:lpstr>
      <vt:lpstr>12a ExplicitName  12b TBox set Buffer and ResultCount</vt:lpstr>
      <vt:lpstr>12c Repetition on Folder Level  12d ExplicitName on TestStepValue</vt:lpstr>
      <vt:lpstr>PowerPoint-Präsentation</vt:lpstr>
      <vt:lpstr>Quiz</vt:lpstr>
      <vt:lpstr>Quiz</vt:lpstr>
      <vt:lpstr>Quiz</vt:lpstr>
      <vt:lpstr>Quiz</vt:lpstr>
      <vt:lpstr>Quiz</vt:lpstr>
      <vt:lpstr>Quiz</vt:lpstr>
      <vt:lpstr>LESSON 13</vt:lpstr>
      <vt:lpstr>PowerPoint-Präsentation</vt:lpstr>
      <vt:lpstr>PowerPoint-Präsentation</vt:lpstr>
      <vt:lpstr>PowerPoint-Präsentation</vt:lpstr>
      <vt:lpstr>PowerPoint-Präsentation</vt:lpstr>
      <vt:lpstr>How to Link TestCases to Requirements</vt:lpstr>
      <vt:lpstr>13 Link TestCases to Requirements</vt:lpstr>
      <vt:lpstr>LESSON 14</vt:lpstr>
      <vt:lpstr>PowerPoint-Präsentation</vt:lpstr>
      <vt:lpstr>PowerPoint-Präsentation</vt:lpstr>
      <vt:lpstr>PowerPoint-Präsentation</vt:lpstr>
      <vt:lpstr>PowerPoint-Präsentation</vt:lpstr>
      <vt:lpstr>PowerPoint-Präsentation</vt:lpstr>
      <vt:lpstr>How to Execute TestCases</vt:lpstr>
      <vt:lpstr>14 Create and Execute an ExecutionList</vt:lpstr>
      <vt:lpstr>Quiz</vt:lpstr>
      <vt:lpstr>Quiz</vt:lpstr>
      <vt:lpstr>Quiz</vt:lpstr>
      <vt:lpstr>Quiz</vt:lpstr>
      <vt:lpstr>Quiz</vt:lpstr>
      <vt:lpstr>Quiz</vt:lpstr>
      <vt:lpstr>Quiz</vt:lpstr>
      <vt:lpstr>Quiz</vt:lpstr>
      <vt:lpstr>Quiz</vt:lpstr>
      <vt:lpstr>Quiz</vt:lpstr>
      <vt:lpstr>Quiz</vt:lpstr>
      <vt:lpstr>Quiz</vt:lpstr>
      <vt:lpstr>LESSON 15</vt:lpstr>
      <vt:lpstr>PowerPoint-Präsentation</vt:lpstr>
      <vt:lpstr>PowerPoint-Präsentation</vt:lpstr>
      <vt:lpstr>PowerPoint-Präsentation</vt:lpstr>
      <vt:lpstr>PowerPoint-Präsentation</vt:lpstr>
      <vt:lpstr>PowerPoint-Präsentation</vt:lpstr>
      <vt:lpstr>PowerPoint-Präsentation</vt:lpstr>
      <vt:lpstr>15 WHILE Statement</vt:lpstr>
      <vt:lpstr>LESSON 16</vt:lpstr>
      <vt:lpstr>PowerPoint-Präsentation</vt:lpstr>
      <vt:lpstr>PowerPoint-Präsentation</vt:lpstr>
      <vt:lpstr>PowerPoint-Präsentation</vt:lpstr>
      <vt:lpstr>How to Define a Recovery Scenario</vt:lpstr>
      <vt:lpstr>16a Recovery Scenarios  16b CleanUp Scenarios</vt:lpstr>
      <vt:lpstr>LESSON 17</vt:lpstr>
      <vt:lpstr>PowerPoint-Präsentation</vt:lpstr>
      <vt:lpstr>PowerPoint-Präsentation</vt:lpstr>
      <vt:lpstr>How to Use ActionMode Constraint</vt:lpstr>
      <vt:lpstr>How to Use FireEvent</vt:lpstr>
      <vt:lpstr>17a Constraint  17b FireEvent</vt:lpstr>
      <vt:lpstr>Quiz</vt:lpstr>
      <vt:lpstr>Quiz</vt:lpstr>
      <vt:lpstr>Quiz</vt:lpstr>
      <vt:lpstr>Quiz</vt:lpstr>
      <vt:lpstr>Quiz</vt:lpstr>
      <vt:lpstr>Quiz</vt:lpstr>
      <vt:lpstr>Quiz</vt:lpstr>
      <vt:lpstr>Quiz</vt:lpstr>
      <vt:lpstr>Quiz</vt:lpstr>
      <vt:lpstr>Quiz</vt:lpstr>
      <vt:lpstr>PowerPoint-Präsentation</vt:lpstr>
    </vt:vector>
  </TitlesOfParts>
  <Company>TRICENTIS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Steinbauer</dc:creator>
  <cp:lastModifiedBy>Benjamin Tan</cp:lastModifiedBy>
  <cp:revision>960</cp:revision>
  <dcterms:created xsi:type="dcterms:W3CDTF">2015-09-08T11:21:29Z</dcterms:created>
  <dcterms:modified xsi:type="dcterms:W3CDTF">2024-07-08T13:17:47Z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D227316C-3797-4ED1-98DE-D50A8088D196</vt:lpwstr>
  </property>
  <property fmtid="{D5CDD505-2E9C-101B-9397-08002B2CF9AE}" pid="3" name="ArticulatePath">
    <vt:lpwstr>AS_1_Course_Full_Presentation 10.0 06042017</vt:lpwstr>
  </property>
  <property fmtid="{D5CDD505-2E9C-101B-9397-08002B2CF9AE}" pid="4" name="ContentTypeId">
    <vt:lpwstr>0x01010095747DF8DB9223418949977864D81C56</vt:lpwstr>
  </property>
</Properties>
</file>